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626" r:id="rId3"/>
    <p:sldId id="272" r:id="rId4"/>
    <p:sldId id="555" r:id="rId5"/>
    <p:sldId id="556" r:id="rId6"/>
    <p:sldId id="294" r:id="rId7"/>
    <p:sldId id="258" r:id="rId8"/>
    <p:sldId id="280" r:id="rId9"/>
    <p:sldId id="564" r:id="rId10"/>
    <p:sldId id="515" r:id="rId11"/>
    <p:sldId id="627" r:id="rId12"/>
    <p:sldId id="628" r:id="rId13"/>
    <p:sldId id="277" r:id="rId14"/>
    <p:sldId id="561" r:id="rId15"/>
    <p:sldId id="282" r:id="rId16"/>
    <p:sldId id="284" r:id="rId17"/>
    <p:sldId id="560" r:id="rId18"/>
    <p:sldId id="281" r:id="rId19"/>
    <p:sldId id="563" r:id="rId20"/>
    <p:sldId id="562" r:id="rId21"/>
    <p:sldId id="287" r:id="rId22"/>
    <p:sldId id="288" r:id="rId23"/>
    <p:sldId id="557" r:id="rId24"/>
    <p:sldId id="554" r:id="rId2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ika Elmstedt" initials="AE" lastIdx="2" clrIdx="0">
    <p:extLst>
      <p:ext uri="{19B8F6BF-5375-455C-9EA6-DF929625EA0E}">
        <p15:presenceInfo xmlns:p15="http://schemas.microsoft.com/office/powerpoint/2012/main" userId="S::annika.elmstedt@sll.se::60edf3e8-ca58-4d7f-b04d-7d193d24ddee" providerId="AD"/>
      </p:ext>
    </p:extLst>
  </p:cmAuthor>
  <p:cmAuthor id="2" name="Marianne Arner" initials="MA" lastIdx="12" clrIdx="1">
    <p:extLst>
      <p:ext uri="{19B8F6BF-5375-455C-9EA6-DF929625EA0E}">
        <p15:presenceInfo xmlns:p15="http://schemas.microsoft.com/office/powerpoint/2012/main" userId="S::marianne.arner@sll.se::aa426536-ddbc-4d3b-b4f3-a9c43a5386c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48"/>
  </p:normalViewPr>
  <p:slideViewPr>
    <p:cSldViewPr snapToGrid="0">
      <p:cViewPr varScale="1">
        <p:scale>
          <a:sx n="100" d="100"/>
          <a:sy n="100" d="100"/>
        </p:scale>
        <p:origin x="9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9-17T07:44:59.126" idx="10">
    <p:pos x="10" y="10"/>
    <p:text>Bra, men kanske lite pilar på var denna info ligger? Kanske lite större bild på hemsidan om det går?</p:text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69E66C-2B96-4250-BAE5-678128358F91}" type="doc">
      <dgm:prSet loTypeId="urn:microsoft.com/office/officeart/2005/8/layout/chevron1" loCatId="process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sv-SE"/>
        </a:p>
      </dgm:t>
    </dgm:pt>
    <dgm:pt modelId="{A195EE61-CF3F-443B-A6F2-87A768877C60}">
      <dgm:prSet phldrT="[Text]"/>
      <dgm:spPr/>
      <dgm:t>
        <a:bodyPr/>
        <a:lstStyle/>
        <a:p>
          <a:r>
            <a:rPr lang="sv-SE" dirty="0"/>
            <a:t>3 v </a:t>
          </a:r>
          <a:r>
            <a:rPr lang="sv-SE" dirty="0" err="1"/>
            <a:t>postop</a:t>
          </a:r>
          <a:endParaRPr lang="sv-SE" dirty="0"/>
        </a:p>
      </dgm:t>
    </dgm:pt>
    <dgm:pt modelId="{BBEFA94E-2945-45C7-9506-8C91EA88E5EF}" type="parTrans" cxnId="{61F95560-3FB4-4CF3-A30A-8AC2E52027C1}">
      <dgm:prSet/>
      <dgm:spPr/>
      <dgm:t>
        <a:bodyPr/>
        <a:lstStyle/>
        <a:p>
          <a:endParaRPr lang="sv-SE"/>
        </a:p>
      </dgm:t>
    </dgm:pt>
    <dgm:pt modelId="{2F78B605-32A5-4758-BAAC-E025647F4008}" type="sibTrans" cxnId="{61F95560-3FB4-4CF3-A30A-8AC2E52027C1}">
      <dgm:prSet/>
      <dgm:spPr/>
      <dgm:t>
        <a:bodyPr/>
        <a:lstStyle/>
        <a:p>
          <a:endParaRPr lang="sv-SE"/>
        </a:p>
      </dgm:t>
    </dgm:pt>
    <dgm:pt modelId="{16058500-7FEE-451A-9CF5-6769E5E8EFCC}">
      <dgm:prSet phldrT="[Text]"/>
      <dgm:spPr/>
      <dgm:t>
        <a:bodyPr/>
        <a:lstStyle/>
        <a:p>
          <a:r>
            <a:rPr lang="sv-SE" dirty="0" err="1"/>
            <a:t>Preop</a:t>
          </a:r>
          <a:endParaRPr lang="sv-SE" dirty="0"/>
        </a:p>
      </dgm:t>
    </dgm:pt>
    <dgm:pt modelId="{AD501481-E53D-4DE2-8404-BDED839EBDF5}" type="sibTrans" cxnId="{A68A0E28-BCC4-4856-8813-9114F969B203}">
      <dgm:prSet/>
      <dgm:spPr/>
      <dgm:t>
        <a:bodyPr/>
        <a:lstStyle/>
        <a:p>
          <a:endParaRPr lang="sv-SE"/>
        </a:p>
      </dgm:t>
    </dgm:pt>
    <dgm:pt modelId="{FCF05D8F-4A9D-4C2D-8C1D-070347296EB5}" type="parTrans" cxnId="{A68A0E28-BCC4-4856-8813-9114F969B203}">
      <dgm:prSet/>
      <dgm:spPr/>
      <dgm:t>
        <a:bodyPr/>
        <a:lstStyle/>
        <a:p>
          <a:endParaRPr lang="sv-SE"/>
        </a:p>
      </dgm:t>
    </dgm:pt>
    <dgm:pt modelId="{663CC97E-54A2-4857-9E29-D3E11F7F22A3}">
      <dgm:prSet phldrT="[Text]"/>
      <dgm:spPr/>
      <dgm:t>
        <a:bodyPr/>
        <a:lstStyle/>
        <a:p>
          <a:r>
            <a:rPr lang="sv-SE" dirty="0"/>
            <a:t>3 mån </a:t>
          </a:r>
          <a:r>
            <a:rPr lang="sv-SE" dirty="0" err="1"/>
            <a:t>postop</a:t>
          </a:r>
          <a:endParaRPr lang="sv-SE" dirty="0"/>
        </a:p>
      </dgm:t>
    </dgm:pt>
    <dgm:pt modelId="{1E562ECD-2B44-4D22-AB59-930046ACF78F}" type="parTrans" cxnId="{BC94478C-FE18-45DF-99FC-7E632C6E63E4}">
      <dgm:prSet/>
      <dgm:spPr/>
      <dgm:t>
        <a:bodyPr/>
        <a:lstStyle/>
        <a:p>
          <a:endParaRPr lang="sv-SE"/>
        </a:p>
      </dgm:t>
    </dgm:pt>
    <dgm:pt modelId="{5FDEE140-8DAC-4E06-BB9D-CCF08DF29C41}" type="sibTrans" cxnId="{BC94478C-FE18-45DF-99FC-7E632C6E63E4}">
      <dgm:prSet/>
      <dgm:spPr/>
      <dgm:t>
        <a:bodyPr/>
        <a:lstStyle/>
        <a:p>
          <a:endParaRPr lang="sv-SE"/>
        </a:p>
      </dgm:t>
    </dgm:pt>
    <dgm:pt modelId="{86CFCDDC-C86F-4D15-8231-CCE6C10F212B}">
      <dgm:prSet phldrT="[Text]"/>
      <dgm:spPr/>
      <dgm:t>
        <a:bodyPr/>
        <a:lstStyle/>
        <a:p>
          <a:r>
            <a:rPr lang="sv-SE" dirty="0"/>
            <a:t>12 mån </a:t>
          </a:r>
          <a:r>
            <a:rPr lang="sv-SE" dirty="0" err="1"/>
            <a:t>postop</a:t>
          </a:r>
          <a:endParaRPr lang="sv-SE" dirty="0"/>
        </a:p>
      </dgm:t>
    </dgm:pt>
    <dgm:pt modelId="{A378638E-9490-4C3C-A480-EAADB21D6F8E}" type="parTrans" cxnId="{5D2A5D4A-0620-43EB-B9B1-C02787A0E584}">
      <dgm:prSet/>
      <dgm:spPr/>
      <dgm:t>
        <a:bodyPr/>
        <a:lstStyle/>
        <a:p>
          <a:endParaRPr lang="sv-SE"/>
        </a:p>
      </dgm:t>
    </dgm:pt>
    <dgm:pt modelId="{77D4B682-1722-46D7-BA75-829727E4E09C}" type="sibTrans" cxnId="{5D2A5D4A-0620-43EB-B9B1-C02787A0E584}">
      <dgm:prSet/>
      <dgm:spPr/>
      <dgm:t>
        <a:bodyPr/>
        <a:lstStyle/>
        <a:p>
          <a:endParaRPr lang="sv-SE"/>
        </a:p>
      </dgm:t>
    </dgm:pt>
    <dgm:pt modelId="{9849EE09-65CE-4C34-8184-4DA52199342F}">
      <dgm:prSet phldrT="[Text]"/>
      <dgm:spPr/>
      <dgm:t>
        <a:bodyPr/>
        <a:lstStyle/>
        <a:p>
          <a:r>
            <a:rPr lang="sv-SE" dirty="0" err="1"/>
            <a:t>Op</a:t>
          </a:r>
          <a:endParaRPr lang="sv-SE" dirty="0"/>
        </a:p>
      </dgm:t>
    </dgm:pt>
    <dgm:pt modelId="{F2D506B8-F07E-46C4-8382-C66E1ACF8237}" type="parTrans" cxnId="{0BE21143-987E-4BD9-A6A5-1765B862D85A}">
      <dgm:prSet/>
      <dgm:spPr/>
      <dgm:t>
        <a:bodyPr/>
        <a:lstStyle/>
        <a:p>
          <a:endParaRPr lang="sv-SE"/>
        </a:p>
      </dgm:t>
    </dgm:pt>
    <dgm:pt modelId="{38C06A9A-5739-4A65-ABE5-FDF8798222B6}" type="sibTrans" cxnId="{0BE21143-987E-4BD9-A6A5-1765B862D85A}">
      <dgm:prSet/>
      <dgm:spPr/>
      <dgm:t>
        <a:bodyPr/>
        <a:lstStyle/>
        <a:p>
          <a:endParaRPr lang="sv-SE"/>
        </a:p>
      </dgm:t>
    </dgm:pt>
    <dgm:pt modelId="{97419971-CD59-4273-8B42-4FB57D052CF6}" type="pres">
      <dgm:prSet presAssocID="{4969E66C-2B96-4250-BAE5-678128358F91}" presName="Name0" presStyleCnt="0">
        <dgm:presLayoutVars>
          <dgm:dir/>
          <dgm:animLvl val="lvl"/>
          <dgm:resizeHandles val="exact"/>
        </dgm:presLayoutVars>
      </dgm:prSet>
      <dgm:spPr/>
    </dgm:pt>
    <dgm:pt modelId="{F21CD049-D1C8-43EB-84ED-8AE626767EA8}" type="pres">
      <dgm:prSet presAssocID="{16058500-7FEE-451A-9CF5-6769E5E8EFCC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4FCECF6C-EF1C-4678-8ED0-39C869D0FE85}" type="pres">
      <dgm:prSet presAssocID="{AD501481-E53D-4DE2-8404-BDED839EBDF5}" presName="parTxOnlySpace" presStyleCnt="0"/>
      <dgm:spPr/>
    </dgm:pt>
    <dgm:pt modelId="{E3179EFB-22EB-4117-94CA-DB41A74981C0}" type="pres">
      <dgm:prSet presAssocID="{9849EE09-65CE-4C34-8184-4DA52199342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30F8CB5A-5B3C-4393-A17B-B9073D347FF0}" type="pres">
      <dgm:prSet presAssocID="{38C06A9A-5739-4A65-ABE5-FDF8798222B6}" presName="parTxOnlySpace" presStyleCnt="0"/>
      <dgm:spPr/>
    </dgm:pt>
    <dgm:pt modelId="{BEFB494E-82DB-4C93-A5ED-44DDBAE84CB6}" type="pres">
      <dgm:prSet presAssocID="{A195EE61-CF3F-443B-A6F2-87A768877C60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DF5B148A-948E-4B3F-8329-92914E7C110C}" type="pres">
      <dgm:prSet presAssocID="{2F78B605-32A5-4758-BAAC-E025647F4008}" presName="parTxOnlySpace" presStyleCnt="0"/>
      <dgm:spPr/>
    </dgm:pt>
    <dgm:pt modelId="{4C6AE04E-BEBD-400D-97B0-041A606FBF51}" type="pres">
      <dgm:prSet presAssocID="{663CC97E-54A2-4857-9E29-D3E11F7F22A3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9CFFAE10-CB73-4B97-A219-969EA503F07F}" type="pres">
      <dgm:prSet presAssocID="{5FDEE140-8DAC-4E06-BB9D-CCF08DF29C41}" presName="parTxOnlySpace" presStyleCnt="0"/>
      <dgm:spPr/>
    </dgm:pt>
    <dgm:pt modelId="{05E2BA07-B33A-4F09-B548-E0A30C16084D}" type="pres">
      <dgm:prSet presAssocID="{86CFCDDC-C86F-4D15-8231-CCE6C10F212B}" presName="parTxOnly" presStyleLbl="node1" presStyleIdx="4" presStyleCnt="5" custAng="0">
        <dgm:presLayoutVars>
          <dgm:chMax val="0"/>
          <dgm:chPref val="0"/>
          <dgm:bulletEnabled val="1"/>
        </dgm:presLayoutVars>
      </dgm:prSet>
      <dgm:spPr/>
    </dgm:pt>
  </dgm:ptLst>
  <dgm:cxnLst>
    <dgm:cxn modelId="{4F373004-3B5E-495C-873E-7407DF0B5FA1}" type="presOf" srcId="{16058500-7FEE-451A-9CF5-6769E5E8EFCC}" destId="{F21CD049-D1C8-43EB-84ED-8AE626767EA8}" srcOrd="0" destOrd="0" presId="urn:microsoft.com/office/officeart/2005/8/layout/chevron1"/>
    <dgm:cxn modelId="{A68A0E28-BCC4-4856-8813-9114F969B203}" srcId="{4969E66C-2B96-4250-BAE5-678128358F91}" destId="{16058500-7FEE-451A-9CF5-6769E5E8EFCC}" srcOrd="0" destOrd="0" parTransId="{FCF05D8F-4A9D-4C2D-8C1D-070347296EB5}" sibTransId="{AD501481-E53D-4DE2-8404-BDED839EBDF5}"/>
    <dgm:cxn modelId="{61F95560-3FB4-4CF3-A30A-8AC2E52027C1}" srcId="{4969E66C-2B96-4250-BAE5-678128358F91}" destId="{A195EE61-CF3F-443B-A6F2-87A768877C60}" srcOrd="2" destOrd="0" parTransId="{BBEFA94E-2945-45C7-9506-8C91EA88E5EF}" sibTransId="{2F78B605-32A5-4758-BAAC-E025647F4008}"/>
    <dgm:cxn modelId="{0BE21143-987E-4BD9-A6A5-1765B862D85A}" srcId="{4969E66C-2B96-4250-BAE5-678128358F91}" destId="{9849EE09-65CE-4C34-8184-4DA52199342F}" srcOrd="1" destOrd="0" parTransId="{F2D506B8-F07E-46C4-8382-C66E1ACF8237}" sibTransId="{38C06A9A-5739-4A65-ABE5-FDF8798222B6}"/>
    <dgm:cxn modelId="{5D2A5D4A-0620-43EB-B9B1-C02787A0E584}" srcId="{4969E66C-2B96-4250-BAE5-678128358F91}" destId="{86CFCDDC-C86F-4D15-8231-CCE6C10F212B}" srcOrd="4" destOrd="0" parTransId="{A378638E-9490-4C3C-A480-EAADB21D6F8E}" sibTransId="{77D4B682-1722-46D7-BA75-829727E4E09C}"/>
    <dgm:cxn modelId="{9937EB70-1549-4EB2-90E7-E38777747786}" type="presOf" srcId="{A195EE61-CF3F-443B-A6F2-87A768877C60}" destId="{BEFB494E-82DB-4C93-A5ED-44DDBAE84CB6}" srcOrd="0" destOrd="0" presId="urn:microsoft.com/office/officeart/2005/8/layout/chevron1"/>
    <dgm:cxn modelId="{6F1FBE78-8FFE-4091-9781-1D47753F50E9}" type="presOf" srcId="{4969E66C-2B96-4250-BAE5-678128358F91}" destId="{97419971-CD59-4273-8B42-4FB57D052CF6}" srcOrd="0" destOrd="0" presId="urn:microsoft.com/office/officeart/2005/8/layout/chevron1"/>
    <dgm:cxn modelId="{BC94478C-FE18-45DF-99FC-7E632C6E63E4}" srcId="{4969E66C-2B96-4250-BAE5-678128358F91}" destId="{663CC97E-54A2-4857-9E29-D3E11F7F22A3}" srcOrd="3" destOrd="0" parTransId="{1E562ECD-2B44-4D22-AB59-930046ACF78F}" sibTransId="{5FDEE140-8DAC-4E06-BB9D-CCF08DF29C41}"/>
    <dgm:cxn modelId="{53F83C8F-F6B5-4465-8E9A-1F93515C0BB7}" type="presOf" srcId="{86CFCDDC-C86F-4D15-8231-CCE6C10F212B}" destId="{05E2BA07-B33A-4F09-B548-E0A30C16084D}" srcOrd="0" destOrd="0" presId="urn:microsoft.com/office/officeart/2005/8/layout/chevron1"/>
    <dgm:cxn modelId="{5F77FBE7-68B4-4875-B0C7-2B934D29E005}" type="presOf" srcId="{9849EE09-65CE-4C34-8184-4DA52199342F}" destId="{E3179EFB-22EB-4117-94CA-DB41A74981C0}" srcOrd="0" destOrd="0" presId="urn:microsoft.com/office/officeart/2005/8/layout/chevron1"/>
    <dgm:cxn modelId="{000D06EB-9F1A-48BC-87A6-47EA9BEAB3F2}" type="presOf" srcId="{663CC97E-54A2-4857-9E29-D3E11F7F22A3}" destId="{4C6AE04E-BEBD-400D-97B0-041A606FBF51}" srcOrd="0" destOrd="0" presId="urn:microsoft.com/office/officeart/2005/8/layout/chevron1"/>
    <dgm:cxn modelId="{4CBF3110-B8C0-4F15-B81E-E07CF706AE2C}" type="presParOf" srcId="{97419971-CD59-4273-8B42-4FB57D052CF6}" destId="{F21CD049-D1C8-43EB-84ED-8AE626767EA8}" srcOrd="0" destOrd="0" presId="urn:microsoft.com/office/officeart/2005/8/layout/chevron1"/>
    <dgm:cxn modelId="{60465EE0-247F-4C96-985E-87CFF7E97613}" type="presParOf" srcId="{97419971-CD59-4273-8B42-4FB57D052CF6}" destId="{4FCECF6C-EF1C-4678-8ED0-39C869D0FE85}" srcOrd="1" destOrd="0" presId="urn:microsoft.com/office/officeart/2005/8/layout/chevron1"/>
    <dgm:cxn modelId="{CD4B1A1F-04FD-449D-BCFA-DDEFD46EB6E7}" type="presParOf" srcId="{97419971-CD59-4273-8B42-4FB57D052CF6}" destId="{E3179EFB-22EB-4117-94CA-DB41A74981C0}" srcOrd="2" destOrd="0" presId="urn:microsoft.com/office/officeart/2005/8/layout/chevron1"/>
    <dgm:cxn modelId="{090E6DC5-5602-42A0-8252-595DAE846F10}" type="presParOf" srcId="{97419971-CD59-4273-8B42-4FB57D052CF6}" destId="{30F8CB5A-5B3C-4393-A17B-B9073D347FF0}" srcOrd="3" destOrd="0" presId="urn:microsoft.com/office/officeart/2005/8/layout/chevron1"/>
    <dgm:cxn modelId="{46516BDC-3532-45F9-840F-7EB9607F4EE3}" type="presParOf" srcId="{97419971-CD59-4273-8B42-4FB57D052CF6}" destId="{BEFB494E-82DB-4C93-A5ED-44DDBAE84CB6}" srcOrd="4" destOrd="0" presId="urn:microsoft.com/office/officeart/2005/8/layout/chevron1"/>
    <dgm:cxn modelId="{DF6BA833-C61C-43D8-9F3F-373AB14F2B93}" type="presParOf" srcId="{97419971-CD59-4273-8B42-4FB57D052CF6}" destId="{DF5B148A-948E-4B3F-8329-92914E7C110C}" srcOrd="5" destOrd="0" presId="urn:microsoft.com/office/officeart/2005/8/layout/chevron1"/>
    <dgm:cxn modelId="{87890B01-7FC7-45B3-8BFB-93AB7F252614}" type="presParOf" srcId="{97419971-CD59-4273-8B42-4FB57D052CF6}" destId="{4C6AE04E-BEBD-400D-97B0-041A606FBF51}" srcOrd="6" destOrd="0" presId="urn:microsoft.com/office/officeart/2005/8/layout/chevron1"/>
    <dgm:cxn modelId="{84232FF8-75A1-4DF1-9A87-94A7F43AC972}" type="presParOf" srcId="{97419971-CD59-4273-8B42-4FB57D052CF6}" destId="{9CFFAE10-CB73-4B97-A219-969EA503F07F}" srcOrd="7" destOrd="0" presId="urn:microsoft.com/office/officeart/2005/8/layout/chevron1"/>
    <dgm:cxn modelId="{93D79F0A-41C5-42DC-9417-886A84DCC5C0}" type="presParOf" srcId="{97419971-CD59-4273-8B42-4FB57D052CF6}" destId="{05E2BA07-B33A-4F09-B548-E0A30C16084D}" srcOrd="8" destOrd="0" presId="urn:microsoft.com/office/officeart/2005/8/layout/chevron1"/>
  </dgm:cxnLst>
  <dgm:bg>
    <a:solidFill>
      <a:schemeClr val="bg1">
        <a:lumMod val="95000"/>
      </a:schemeClr>
    </a:solidFill>
  </dgm:bg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69E66C-2B96-4250-BAE5-678128358F91}" type="doc">
      <dgm:prSet loTypeId="urn:microsoft.com/office/officeart/2005/8/layout/chevron1" loCatId="process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sv-SE"/>
        </a:p>
      </dgm:t>
    </dgm:pt>
    <dgm:pt modelId="{A195EE61-CF3F-443B-A6F2-87A768877C60}">
      <dgm:prSet phldrT="[Text]"/>
      <dgm:spPr/>
      <dgm:t>
        <a:bodyPr/>
        <a:lstStyle/>
        <a:p>
          <a:r>
            <a:rPr lang="sv-SE" dirty="0"/>
            <a:t>3 v </a:t>
          </a:r>
          <a:r>
            <a:rPr lang="sv-SE" dirty="0" err="1"/>
            <a:t>postop</a:t>
          </a:r>
          <a:endParaRPr lang="sv-SE" dirty="0"/>
        </a:p>
      </dgm:t>
    </dgm:pt>
    <dgm:pt modelId="{BBEFA94E-2945-45C7-9506-8C91EA88E5EF}" type="parTrans" cxnId="{61F95560-3FB4-4CF3-A30A-8AC2E52027C1}">
      <dgm:prSet/>
      <dgm:spPr/>
      <dgm:t>
        <a:bodyPr/>
        <a:lstStyle/>
        <a:p>
          <a:endParaRPr lang="sv-SE"/>
        </a:p>
      </dgm:t>
    </dgm:pt>
    <dgm:pt modelId="{2F78B605-32A5-4758-BAAC-E025647F4008}" type="sibTrans" cxnId="{61F95560-3FB4-4CF3-A30A-8AC2E52027C1}">
      <dgm:prSet/>
      <dgm:spPr/>
      <dgm:t>
        <a:bodyPr/>
        <a:lstStyle/>
        <a:p>
          <a:endParaRPr lang="sv-SE"/>
        </a:p>
      </dgm:t>
    </dgm:pt>
    <dgm:pt modelId="{16058500-7FEE-451A-9CF5-6769E5E8EFCC}">
      <dgm:prSet phldrT="[Text]"/>
      <dgm:spPr/>
      <dgm:t>
        <a:bodyPr/>
        <a:lstStyle/>
        <a:p>
          <a:r>
            <a:rPr lang="sv-SE" dirty="0" err="1"/>
            <a:t>Preop</a:t>
          </a:r>
          <a:endParaRPr lang="sv-SE" dirty="0"/>
        </a:p>
      </dgm:t>
    </dgm:pt>
    <dgm:pt modelId="{AD501481-E53D-4DE2-8404-BDED839EBDF5}" type="sibTrans" cxnId="{A68A0E28-BCC4-4856-8813-9114F969B203}">
      <dgm:prSet/>
      <dgm:spPr/>
      <dgm:t>
        <a:bodyPr/>
        <a:lstStyle/>
        <a:p>
          <a:endParaRPr lang="sv-SE"/>
        </a:p>
      </dgm:t>
    </dgm:pt>
    <dgm:pt modelId="{FCF05D8F-4A9D-4C2D-8C1D-070347296EB5}" type="parTrans" cxnId="{A68A0E28-BCC4-4856-8813-9114F969B203}">
      <dgm:prSet/>
      <dgm:spPr/>
      <dgm:t>
        <a:bodyPr/>
        <a:lstStyle/>
        <a:p>
          <a:endParaRPr lang="sv-SE"/>
        </a:p>
      </dgm:t>
    </dgm:pt>
    <dgm:pt modelId="{663CC97E-54A2-4857-9E29-D3E11F7F22A3}">
      <dgm:prSet phldrT="[Text]"/>
      <dgm:spPr/>
      <dgm:t>
        <a:bodyPr/>
        <a:lstStyle/>
        <a:p>
          <a:r>
            <a:rPr lang="sv-SE" dirty="0"/>
            <a:t>3 mån </a:t>
          </a:r>
          <a:r>
            <a:rPr lang="sv-SE" dirty="0" err="1"/>
            <a:t>postop</a:t>
          </a:r>
          <a:endParaRPr lang="sv-SE" dirty="0"/>
        </a:p>
      </dgm:t>
    </dgm:pt>
    <dgm:pt modelId="{1E562ECD-2B44-4D22-AB59-930046ACF78F}" type="parTrans" cxnId="{BC94478C-FE18-45DF-99FC-7E632C6E63E4}">
      <dgm:prSet/>
      <dgm:spPr/>
      <dgm:t>
        <a:bodyPr/>
        <a:lstStyle/>
        <a:p>
          <a:endParaRPr lang="sv-SE"/>
        </a:p>
      </dgm:t>
    </dgm:pt>
    <dgm:pt modelId="{5FDEE140-8DAC-4E06-BB9D-CCF08DF29C41}" type="sibTrans" cxnId="{BC94478C-FE18-45DF-99FC-7E632C6E63E4}">
      <dgm:prSet/>
      <dgm:spPr/>
      <dgm:t>
        <a:bodyPr/>
        <a:lstStyle/>
        <a:p>
          <a:endParaRPr lang="sv-SE"/>
        </a:p>
      </dgm:t>
    </dgm:pt>
    <dgm:pt modelId="{86CFCDDC-C86F-4D15-8231-CCE6C10F212B}">
      <dgm:prSet phldrT="[Text]"/>
      <dgm:spPr/>
      <dgm:t>
        <a:bodyPr/>
        <a:lstStyle/>
        <a:p>
          <a:r>
            <a:rPr lang="sv-SE" dirty="0"/>
            <a:t>12 mån </a:t>
          </a:r>
          <a:r>
            <a:rPr lang="sv-SE" dirty="0" err="1"/>
            <a:t>postop</a:t>
          </a:r>
          <a:endParaRPr lang="sv-SE" dirty="0"/>
        </a:p>
      </dgm:t>
    </dgm:pt>
    <dgm:pt modelId="{A378638E-9490-4C3C-A480-EAADB21D6F8E}" type="parTrans" cxnId="{5D2A5D4A-0620-43EB-B9B1-C02787A0E584}">
      <dgm:prSet/>
      <dgm:spPr/>
      <dgm:t>
        <a:bodyPr/>
        <a:lstStyle/>
        <a:p>
          <a:endParaRPr lang="sv-SE"/>
        </a:p>
      </dgm:t>
    </dgm:pt>
    <dgm:pt modelId="{77D4B682-1722-46D7-BA75-829727E4E09C}" type="sibTrans" cxnId="{5D2A5D4A-0620-43EB-B9B1-C02787A0E584}">
      <dgm:prSet/>
      <dgm:spPr/>
      <dgm:t>
        <a:bodyPr/>
        <a:lstStyle/>
        <a:p>
          <a:endParaRPr lang="sv-SE"/>
        </a:p>
      </dgm:t>
    </dgm:pt>
    <dgm:pt modelId="{9849EE09-65CE-4C34-8184-4DA52199342F}">
      <dgm:prSet phldrT="[Text]"/>
      <dgm:spPr/>
      <dgm:t>
        <a:bodyPr/>
        <a:lstStyle/>
        <a:p>
          <a:r>
            <a:rPr lang="sv-SE" dirty="0" err="1"/>
            <a:t>Op</a:t>
          </a:r>
          <a:endParaRPr lang="sv-SE" dirty="0"/>
        </a:p>
      </dgm:t>
    </dgm:pt>
    <dgm:pt modelId="{F2D506B8-F07E-46C4-8382-C66E1ACF8237}" type="parTrans" cxnId="{0BE21143-987E-4BD9-A6A5-1765B862D85A}">
      <dgm:prSet/>
      <dgm:spPr/>
      <dgm:t>
        <a:bodyPr/>
        <a:lstStyle/>
        <a:p>
          <a:endParaRPr lang="sv-SE"/>
        </a:p>
      </dgm:t>
    </dgm:pt>
    <dgm:pt modelId="{38C06A9A-5739-4A65-ABE5-FDF8798222B6}" type="sibTrans" cxnId="{0BE21143-987E-4BD9-A6A5-1765B862D85A}">
      <dgm:prSet/>
      <dgm:spPr/>
      <dgm:t>
        <a:bodyPr/>
        <a:lstStyle/>
        <a:p>
          <a:endParaRPr lang="sv-SE"/>
        </a:p>
      </dgm:t>
    </dgm:pt>
    <dgm:pt modelId="{97419971-CD59-4273-8B42-4FB57D052CF6}" type="pres">
      <dgm:prSet presAssocID="{4969E66C-2B96-4250-BAE5-678128358F91}" presName="Name0" presStyleCnt="0">
        <dgm:presLayoutVars>
          <dgm:dir/>
          <dgm:animLvl val="lvl"/>
          <dgm:resizeHandles val="exact"/>
        </dgm:presLayoutVars>
      </dgm:prSet>
      <dgm:spPr/>
    </dgm:pt>
    <dgm:pt modelId="{F21CD049-D1C8-43EB-84ED-8AE626767EA8}" type="pres">
      <dgm:prSet presAssocID="{16058500-7FEE-451A-9CF5-6769E5E8EFCC}" presName="parTxOnly" presStyleLbl="node1" presStyleIdx="0" presStyleCnt="5" custLinFactNeighborX="9408">
        <dgm:presLayoutVars>
          <dgm:chMax val="0"/>
          <dgm:chPref val="0"/>
          <dgm:bulletEnabled val="1"/>
        </dgm:presLayoutVars>
      </dgm:prSet>
      <dgm:spPr/>
    </dgm:pt>
    <dgm:pt modelId="{4FCECF6C-EF1C-4678-8ED0-39C869D0FE85}" type="pres">
      <dgm:prSet presAssocID="{AD501481-E53D-4DE2-8404-BDED839EBDF5}" presName="parTxOnlySpace" presStyleCnt="0"/>
      <dgm:spPr/>
    </dgm:pt>
    <dgm:pt modelId="{E3179EFB-22EB-4117-94CA-DB41A74981C0}" type="pres">
      <dgm:prSet presAssocID="{9849EE09-65CE-4C34-8184-4DA52199342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30F8CB5A-5B3C-4393-A17B-B9073D347FF0}" type="pres">
      <dgm:prSet presAssocID="{38C06A9A-5739-4A65-ABE5-FDF8798222B6}" presName="parTxOnlySpace" presStyleCnt="0"/>
      <dgm:spPr/>
    </dgm:pt>
    <dgm:pt modelId="{BEFB494E-82DB-4C93-A5ED-44DDBAE84CB6}" type="pres">
      <dgm:prSet presAssocID="{A195EE61-CF3F-443B-A6F2-87A768877C60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DF5B148A-948E-4B3F-8329-92914E7C110C}" type="pres">
      <dgm:prSet presAssocID="{2F78B605-32A5-4758-BAAC-E025647F4008}" presName="parTxOnlySpace" presStyleCnt="0"/>
      <dgm:spPr/>
    </dgm:pt>
    <dgm:pt modelId="{4C6AE04E-BEBD-400D-97B0-041A606FBF51}" type="pres">
      <dgm:prSet presAssocID="{663CC97E-54A2-4857-9E29-D3E11F7F22A3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9CFFAE10-CB73-4B97-A219-969EA503F07F}" type="pres">
      <dgm:prSet presAssocID="{5FDEE140-8DAC-4E06-BB9D-CCF08DF29C41}" presName="parTxOnlySpace" presStyleCnt="0"/>
      <dgm:spPr/>
    </dgm:pt>
    <dgm:pt modelId="{05E2BA07-B33A-4F09-B548-E0A30C16084D}" type="pres">
      <dgm:prSet presAssocID="{86CFCDDC-C86F-4D15-8231-CCE6C10F212B}" presName="parTxOnly" presStyleLbl="node1" presStyleIdx="4" presStyleCnt="5" custAng="0">
        <dgm:presLayoutVars>
          <dgm:chMax val="0"/>
          <dgm:chPref val="0"/>
          <dgm:bulletEnabled val="1"/>
        </dgm:presLayoutVars>
      </dgm:prSet>
      <dgm:spPr/>
    </dgm:pt>
  </dgm:ptLst>
  <dgm:cxnLst>
    <dgm:cxn modelId="{4F373004-3B5E-495C-873E-7407DF0B5FA1}" type="presOf" srcId="{16058500-7FEE-451A-9CF5-6769E5E8EFCC}" destId="{F21CD049-D1C8-43EB-84ED-8AE626767EA8}" srcOrd="0" destOrd="0" presId="urn:microsoft.com/office/officeart/2005/8/layout/chevron1"/>
    <dgm:cxn modelId="{A68A0E28-BCC4-4856-8813-9114F969B203}" srcId="{4969E66C-2B96-4250-BAE5-678128358F91}" destId="{16058500-7FEE-451A-9CF5-6769E5E8EFCC}" srcOrd="0" destOrd="0" parTransId="{FCF05D8F-4A9D-4C2D-8C1D-070347296EB5}" sibTransId="{AD501481-E53D-4DE2-8404-BDED839EBDF5}"/>
    <dgm:cxn modelId="{61F95560-3FB4-4CF3-A30A-8AC2E52027C1}" srcId="{4969E66C-2B96-4250-BAE5-678128358F91}" destId="{A195EE61-CF3F-443B-A6F2-87A768877C60}" srcOrd="2" destOrd="0" parTransId="{BBEFA94E-2945-45C7-9506-8C91EA88E5EF}" sibTransId="{2F78B605-32A5-4758-BAAC-E025647F4008}"/>
    <dgm:cxn modelId="{0BE21143-987E-4BD9-A6A5-1765B862D85A}" srcId="{4969E66C-2B96-4250-BAE5-678128358F91}" destId="{9849EE09-65CE-4C34-8184-4DA52199342F}" srcOrd="1" destOrd="0" parTransId="{F2D506B8-F07E-46C4-8382-C66E1ACF8237}" sibTransId="{38C06A9A-5739-4A65-ABE5-FDF8798222B6}"/>
    <dgm:cxn modelId="{5D2A5D4A-0620-43EB-B9B1-C02787A0E584}" srcId="{4969E66C-2B96-4250-BAE5-678128358F91}" destId="{86CFCDDC-C86F-4D15-8231-CCE6C10F212B}" srcOrd="4" destOrd="0" parTransId="{A378638E-9490-4C3C-A480-EAADB21D6F8E}" sibTransId="{77D4B682-1722-46D7-BA75-829727E4E09C}"/>
    <dgm:cxn modelId="{9937EB70-1549-4EB2-90E7-E38777747786}" type="presOf" srcId="{A195EE61-CF3F-443B-A6F2-87A768877C60}" destId="{BEFB494E-82DB-4C93-A5ED-44DDBAE84CB6}" srcOrd="0" destOrd="0" presId="urn:microsoft.com/office/officeart/2005/8/layout/chevron1"/>
    <dgm:cxn modelId="{6F1FBE78-8FFE-4091-9781-1D47753F50E9}" type="presOf" srcId="{4969E66C-2B96-4250-BAE5-678128358F91}" destId="{97419971-CD59-4273-8B42-4FB57D052CF6}" srcOrd="0" destOrd="0" presId="urn:microsoft.com/office/officeart/2005/8/layout/chevron1"/>
    <dgm:cxn modelId="{BC94478C-FE18-45DF-99FC-7E632C6E63E4}" srcId="{4969E66C-2B96-4250-BAE5-678128358F91}" destId="{663CC97E-54A2-4857-9E29-D3E11F7F22A3}" srcOrd="3" destOrd="0" parTransId="{1E562ECD-2B44-4D22-AB59-930046ACF78F}" sibTransId="{5FDEE140-8DAC-4E06-BB9D-CCF08DF29C41}"/>
    <dgm:cxn modelId="{53F83C8F-F6B5-4465-8E9A-1F93515C0BB7}" type="presOf" srcId="{86CFCDDC-C86F-4D15-8231-CCE6C10F212B}" destId="{05E2BA07-B33A-4F09-B548-E0A30C16084D}" srcOrd="0" destOrd="0" presId="urn:microsoft.com/office/officeart/2005/8/layout/chevron1"/>
    <dgm:cxn modelId="{5F77FBE7-68B4-4875-B0C7-2B934D29E005}" type="presOf" srcId="{9849EE09-65CE-4C34-8184-4DA52199342F}" destId="{E3179EFB-22EB-4117-94CA-DB41A74981C0}" srcOrd="0" destOrd="0" presId="urn:microsoft.com/office/officeart/2005/8/layout/chevron1"/>
    <dgm:cxn modelId="{000D06EB-9F1A-48BC-87A6-47EA9BEAB3F2}" type="presOf" srcId="{663CC97E-54A2-4857-9E29-D3E11F7F22A3}" destId="{4C6AE04E-BEBD-400D-97B0-041A606FBF51}" srcOrd="0" destOrd="0" presId="urn:microsoft.com/office/officeart/2005/8/layout/chevron1"/>
    <dgm:cxn modelId="{4CBF3110-B8C0-4F15-B81E-E07CF706AE2C}" type="presParOf" srcId="{97419971-CD59-4273-8B42-4FB57D052CF6}" destId="{F21CD049-D1C8-43EB-84ED-8AE626767EA8}" srcOrd="0" destOrd="0" presId="urn:microsoft.com/office/officeart/2005/8/layout/chevron1"/>
    <dgm:cxn modelId="{60465EE0-247F-4C96-985E-87CFF7E97613}" type="presParOf" srcId="{97419971-CD59-4273-8B42-4FB57D052CF6}" destId="{4FCECF6C-EF1C-4678-8ED0-39C869D0FE85}" srcOrd="1" destOrd="0" presId="urn:microsoft.com/office/officeart/2005/8/layout/chevron1"/>
    <dgm:cxn modelId="{CD4B1A1F-04FD-449D-BCFA-DDEFD46EB6E7}" type="presParOf" srcId="{97419971-CD59-4273-8B42-4FB57D052CF6}" destId="{E3179EFB-22EB-4117-94CA-DB41A74981C0}" srcOrd="2" destOrd="0" presId="urn:microsoft.com/office/officeart/2005/8/layout/chevron1"/>
    <dgm:cxn modelId="{090E6DC5-5602-42A0-8252-595DAE846F10}" type="presParOf" srcId="{97419971-CD59-4273-8B42-4FB57D052CF6}" destId="{30F8CB5A-5B3C-4393-A17B-B9073D347FF0}" srcOrd="3" destOrd="0" presId="urn:microsoft.com/office/officeart/2005/8/layout/chevron1"/>
    <dgm:cxn modelId="{46516BDC-3532-45F9-840F-7EB9607F4EE3}" type="presParOf" srcId="{97419971-CD59-4273-8B42-4FB57D052CF6}" destId="{BEFB494E-82DB-4C93-A5ED-44DDBAE84CB6}" srcOrd="4" destOrd="0" presId="urn:microsoft.com/office/officeart/2005/8/layout/chevron1"/>
    <dgm:cxn modelId="{DF6BA833-C61C-43D8-9F3F-373AB14F2B93}" type="presParOf" srcId="{97419971-CD59-4273-8B42-4FB57D052CF6}" destId="{DF5B148A-948E-4B3F-8329-92914E7C110C}" srcOrd="5" destOrd="0" presId="urn:microsoft.com/office/officeart/2005/8/layout/chevron1"/>
    <dgm:cxn modelId="{87890B01-7FC7-45B3-8BFB-93AB7F252614}" type="presParOf" srcId="{97419971-CD59-4273-8B42-4FB57D052CF6}" destId="{4C6AE04E-BEBD-400D-97B0-041A606FBF51}" srcOrd="6" destOrd="0" presId="urn:microsoft.com/office/officeart/2005/8/layout/chevron1"/>
    <dgm:cxn modelId="{84232FF8-75A1-4DF1-9A87-94A7F43AC972}" type="presParOf" srcId="{97419971-CD59-4273-8B42-4FB57D052CF6}" destId="{9CFFAE10-CB73-4B97-A219-969EA503F07F}" srcOrd="7" destOrd="0" presId="urn:microsoft.com/office/officeart/2005/8/layout/chevron1"/>
    <dgm:cxn modelId="{93D79F0A-41C5-42DC-9417-886A84DCC5C0}" type="presParOf" srcId="{97419971-CD59-4273-8B42-4FB57D052CF6}" destId="{05E2BA07-B33A-4F09-B548-E0A30C16084D}" srcOrd="8" destOrd="0" presId="urn:microsoft.com/office/officeart/2005/8/layout/chevron1"/>
  </dgm:cxnLst>
  <dgm:bg>
    <a:solidFill>
      <a:schemeClr val="bg1">
        <a:lumMod val="95000"/>
      </a:schemeClr>
    </a:solidFill>
  </dgm:bg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CD049-D1C8-43EB-84ED-8AE626767EA8}">
      <dsp:nvSpPr>
        <dsp:cNvPr id="0" name=""/>
        <dsp:cNvSpPr/>
      </dsp:nvSpPr>
      <dsp:spPr>
        <a:xfrm>
          <a:off x="1422" y="1634838"/>
          <a:ext cx="1266052" cy="50642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 err="1"/>
            <a:t>Preop</a:t>
          </a:r>
          <a:endParaRPr lang="sv-SE" sz="1600" kern="1200" dirty="0"/>
        </a:p>
      </dsp:txBody>
      <dsp:txXfrm>
        <a:off x="254632" y="1634838"/>
        <a:ext cx="759632" cy="506420"/>
      </dsp:txXfrm>
    </dsp:sp>
    <dsp:sp modelId="{E3179EFB-22EB-4117-94CA-DB41A74981C0}">
      <dsp:nvSpPr>
        <dsp:cNvPr id="0" name=""/>
        <dsp:cNvSpPr/>
      </dsp:nvSpPr>
      <dsp:spPr>
        <a:xfrm>
          <a:off x="1140869" y="1634838"/>
          <a:ext cx="1266052" cy="50642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 err="1"/>
            <a:t>Op</a:t>
          </a:r>
          <a:endParaRPr lang="sv-SE" sz="1600" kern="1200" dirty="0"/>
        </a:p>
      </dsp:txBody>
      <dsp:txXfrm>
        <a:off x="1394079" y="1634838"/>
        <a:ext cx="759632" cy="506420"/>
      </dsp:txXfrm>
    </dsp:sp>
    <dsp:sp modelId="{BEFB494E-82DB-4C93-A5ED-44DDBAE84CB6}">
      <dsp:nvSpPr>
        <dsp:cNvPr id="0" name=""/>
        <dsp:cNvSpPr/>
      </dsp:nvSpPr>
      <dsp:spPr>
        <a:xfrm>
          <a:off x="2280316" y="1634838"/>
          <a:ext cx="1266052" cy="50642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3 v </a:t>
          </a:r>
          <a:r>
            <a:rPr lang="sv-SE" sz="1600" kern="1200" dirty="0" err="1"/>
            <a:t>postop</a:t>
          </a:r>
          <a:endParaRPr lang="sv-SE" sz="1600" kern="1200" dirty="0"/>
        </a:p>
      </dsp:txBody>
      <dsp:txXfrm>
        <a:off x="2533526" y="1634838"/>
        <a:ext cx="759632" cy="506420"/>
      </dsp:txXfrm>
    </dsp:sp>
    <dsp:sp modelId="{4C6AE04E-BEBD-400D-97B0-041A606FBF51}">
      <dsp:nvSpPr>
        <dsp:cNvPr id="0" name=""/>
        <dsp:cNvSpPr/>
      </dsp:nvSpPr>
      <dsp:spPr>
        <a:xfrm>
          <a:off x="3419763" y="1634838"/>
          <a:ext cx="1266052" cy="50642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3 mån </a:t>
          </a:r>
          <a:r>
            <a:rPr lang="sv-SE" sz="1600" kern="1200" dirty="0" err="1"/>
            <a:t>postop</a:t>
          </a:r>
          <a:endParaRPr lang="sv-SE" sz="1600" kern="1200" dirty="0"/>
        </a:p>
      </dsp:txBody>
      <dsp:txXfrm>
        <a:off x="3672973" y="1634838"/>
        <a:ext cx="759632" cy="506420"/>
      </dsp:txXfrm>
    </dsp:sp>
    <dsp:sp modelId="{05E2BA07-B33A-4F09-B548-E0A30C16084D}">
      <dsp:nvSpPr>
        <dsp:cNvPr id="0" name=""/>
        <dsp:cNvSpPr/>
      </dsp:nvSpPr>
      <dsp:spPr>
        <a:xfrm>
          <a:off x="4559210" y="1634838"/>
          <a:ext cx="1266052" cy="50642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12 mån </a:t>
          </a:r>
          <a:r>
            <a:rPr lang="sv-SE" sz="1600" kern="1200" dirty="0" err="1"/>
            <a:t>postop</a:t>
          </a:r>
          <a:endParaRPr lang="sv-SE" sz="1600" kern="1200" dirty="0"/>
        </a:p>
      </dsp:txBody>
      <dsp:txXfrm>
        <a:off x="4812420" y="1634838"/>
        <a:ext cx="759632" cy="5064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CD049-D1C8-43EB-84ED-8AE626767EA8}">
      <dsp:nvSpPr>
        <dsp:cNvPr id="0" name=""/>
        <dsp:cNvSpPr/>
      </dsp:nvSpPr>
      <dsp:spPr>
        <a:xfrm>
          <a:off x="13333" y="1634838"/>
          <a:ext cx="1266050" cy="50642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 err="1"/>
            <a:t>Preop</a:t>
          </a:r>
          <a:endParaRPr lang="sv-SE" sz="1600" kern="1200" dirty="0"/>
        </a:p>
      </dsp:txBody>
      <dsp:txXfrm>
        <a:off x="266543" y="1634838"/>
        <a:ext cx="759630" cy="506420"/>
      </dsp:txXfrm>
    </dsp:sp>
    <dsp:sp modelId="{E3179EFB-22EB-4117-94CA-DB41A74981C0}">
      <dsp:nvSpPr>
        <dsp:cNvPr id="0" name=""/>
        <dsp:cNvSpPr/>
      </dsp:nvSpPr>
      <dsp:spPr>
        <a:xfrm>
          <a:off x="1140868" y="1634838"/>
          <a:ext cx="1266050" cy="50642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 err="1"/>
            <a:t>Op</a:t>
          </a:r>
          <a:endParaRPr lang="sv-SE" sz="1600" kern="1200" dirty="0"/>
        </a:p>
      </dsp:txBody>
      <dsp:txXfrm>
        <a:off x="1394078" y="1634838"/>
        <a:ext cx="759630" cy="506420"/>
      </dsp:txXfrm>
    </dsp:sp>
    <dsp:sp modelId="{BEFB494E-82DB-4C93-A5ED-44DDBAE84CB6}">
      <dsp:nvSpPr>
        <dsp:cNvPr id="0" name=""/>
        <dsp:cNvSpPr/>
      </dsp:nvSpPr>
      <dsp:spPr>
        <a:xfrm>
          <a:off x="2280313" y="1634838"/>
          <a:ext cx="1266050" cy="50642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3 v </a:t>
          </a:r>
          <a:r>
            <a:rPr lang="sv-SE" sz="1600" kern="1200" dirty="0" err="1"/>
            <a:t>postop</a:t>
          </a:r>
          <a:endParaRPr lang="sv-SE" sz="1600" kern="1200" dirty="0"/>
        </a:p>
      </dsp:txBody>
      <dsp:txXfrm>
        <a:off x="2533523" y="1634838"/>
        <a:ext cx="759630" cy="506420"/>
      </dsp:txXfrm>
    </dsp:sp>
    <dsp:sp modelId="{4C6AE04E-BEBD-400D-97B0-041A606FBF51}">
      <dsp:nvSpPr>
        <dsp:cNvPr id="0" name=""/>
        <dsp:cNvSpPr/>
      </dsp:nvSpPr>
      <dsp:spPr>
        <a:xfrm>
          <a:off x="3419759" y="1634838"/>
          <a:ext cx="1266050" cy="50642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3 mån </a:t>
          </a:r>
          <a:r>
            <a:rPr lang="sv-SE" sz="1600" kern="1200" dirty="0" err="1"/>
            <a:t>postop</a:t>
          </a:r>
          <a:endParaRPr lang="sv-SE" sz="1600" kern="1200" dirty="0"/>
        </a:p>
      </dsp:txBody>
      <dsp:txXfrm>
        <a:off x="3672969" y="1634838"/>
        <a:ext cx="759630" cy="506420"/>
      </dsp:txXfrm>
    </dsp:sp>
    <dsp:sp modelId="{05E2BA07-B33A-4F09-B548-E0A30C16084D}">
      <dsp:nvSpPr>
        <dsp:cNvPr id="0" name=""/>
        <dsp:cNvSpPr/>
      </dsp:nvSpPr>
      <dsp:spPr>
        <a:xfrm>
          <a:off x="4559204" y="1634838"/>
          <a:ext cx="1266050" cy="50642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12 mån </a:t>
          </a:r>
          <a:r>
            <a:rPr lang="sv-SE" sz="1600" kern="1200" dirty="0" err="1"/>
            <a:t>postop</a:t>
          </a:r>
          <a:endParaRPr lang="sv-SE" sz="1600" kern="1200" dirty="0"/>
        </a:p>
      </dsp:txBody>
      <dsp:txXfrm>
        <a:off x="4812414" y="1634838"/>
        <a:ext cx="759630" cy="506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82402-06ED-45EB-8CE4-FAC833EDA761}" type="datetimeFigureOut">
              <a:rPr lang="sv-SE" smtClean="0"/>
              <a:t>2024-03-11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D569F-393F-4386-8ECD-0E0BBEBCDC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7528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5787C-B4C0-449A-B24C-AC918A75F17D}" type="slidenum">
              <a:rPr lang="sv-SE" smtClean="0"/>
              <a:pPr/>
              <a:t>2</a:t>
            </a:fld>
            <a:endParaRPr lang="sv-S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5787C-B4C0-449A-B24C-AC918A75F17D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542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Informera om 1177, hänvisa gärna till hemsidan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78B1C-AA89-444A-AA51-A6757046AC08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3916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Syftet med manualen var att få en gemensam standard i handkirurgi Sverige startades 2010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D569F-393F-4386-8ECD-0E0BBEBCDC7D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536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291F55-9673-4B66-A6A7-9CC70DA62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1100BD8-A25D-4BEF-BFA7-3993910E4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236A49A-B5B6-4B9D-8E92-32B1B5E46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9361-73D3-4E27-A477-B9286F666245}" type="datetime1">
              <a:rPr lang="sv-SE" smtClean="0"/>
              <a:t>2024-03-11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380EAD5-ED9C-4CCC-A852-49CB2F85B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www.hakir.se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50C13AB-A5FE-42BE-8442-4B6327E63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9FEE-E631-4F1C-87D8-F8658D6A97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6466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D1DCD4-760F-4283-840B-FA5CB3129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8FC845E-C924-49B9-97EA-39E658D66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979615F-209F-4A29-8F1C-858BA7A0C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6B132-3940-4B62-AD45-0534E4CB65F5}" type="datetime1">
              <a:rPr lang="sv-SE" smtClean="0"/>
              <a:t>2024-03-11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3C40D29-5223-4279-A192-91F6B4465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www.hakir.se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D4556A-917D-4840-8113-CEFCF39B3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9FEE-E631-4F1C-87D8-F8658D6A97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852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529671E1-1114-4E47-AF4D-3812518B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EC7BC86-1A1D-468A-BCD7-BB438D5548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D78D0EC-B3A7-4924-809E-137E9BB9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420EE-CDC7-4CFD-A598-CE0B619BE556}" type="datetime1">
              <a:rPr lang="sv-SE" smtClean="0"/>
              <a:t>2024-03-11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3C06EF6-881A-4F87-B76A-15EF1C1C5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www.hakir.se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3BFEC5C-9384-404E-8610-EA2BD65C7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9FEE-E631-4F1C-87D8-F8658D6A97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847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EADE87-5CD7-44D5-B839-B356C85ED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C716E30-9D23-4D79-A8F6-F91E249C7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9CED832-7E99-4BB2-B732-F573E7E49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7DD23-03FF-40B7-9A3C-1BA659BC9864}" type="datetime1">
              <a:rPr lang="sv-SE" smtClean="0"/>
              <a:t>2024-03-11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83C9E4B-B2B5-4A1C-8C7A-D2D229CA2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www.hakir.se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FE659B-CB0D-433B-AD22-6BCA7C6B3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9FEE-E631-4F1C-87D8-F8658D6A97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00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157B35-2E81-4083-88A2-3F6BFD19C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3306ADB-8846-4278-A325-FD3CF4F38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47ADB18-0CCF-42E9-BD11-CCBD8DEF6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4D9BA-1AF7-4597-A01C-F24E901842D6}" type="datetime1">
              <a:rPr lang="sv-SE" smtClean="0"/>
              <a:t>2024-03-11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6AFEE4B-AACB-4481-B8F0-DBE3116C2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www.hakir.se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3A33A6E-7878-40A6-9B23-4A368D4D0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9FEE-E631-4F1C-87D8-F8658D6A97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2939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74DD96-D449-4102-A0DE-BB60BA352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E627E6-1BCF-4604-8AC0-1329148AEB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D4A0C3C-27E7-417A-A86F-07E993391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B05F04A-82FF-4DF7-9F07-B149425F4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797D-A1A1-4C43-A332-078F790BF5EC}" type="datetime1">
              <a:rPr lang="sv-SE" smtClean="0"/>
              <a:t>2024-03-11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73D0293-F12F-40E5-9C76-D1A7CA633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www.hakir.se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FF2A55E-B1A5-4226-BD2B-FC7927192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9FEE-E631-4F1C-87D8-F8658D6A97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185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648BC7-CFD8-490E-9F54-BD656E1E1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0CF6149-809A-488E-B435-E25CEF240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04CD04D-2C5C-41DC-8514-E768ECE50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147B18F-05EA-422C-B3DE-45A136F19E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24FEB25-349A-43F4-94A5-00BB6489D6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B8C01D7-E591-4D81-9C6F-04AC8CEC4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8DB1-0F38-4BA3-A48A-2A8A4D0FD56B}" type="datetime1">
              <a:rPr lang="sv-SE" smtClean="0"/>
              <a:t>2024-03-11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BB9AC28-DBC0-43B0-8139-AB8D7C21B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www.hakir.se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A5B777B5-1E0B-49DA-9871-164E6D099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9FEE-E631-4F1C-87D8-F8658D6A97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9010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3DCB57-8125-4796-997B-346A4D7B5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04D8988-1477-444F-9664-707AB1D0A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4EC3-7B39-47F2-8A4C-2193283C275B}" type="datetime1">
              <a:rPr lang="sv-SE" smtClean="0"/>
              <a:t>2024-03-11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007E355-EB0E-4733-BD3A-A05E7D827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www.hakir.se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C038D71-6994-42CA-98C7-026456AD3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9FEE-E631-4F1C-87D8-F8658D6A97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1451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54E0E9F-27DD-4B52-AD3C-8B62504AF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CCB3-8AE5-415D-96C2-6F5686CB4CCE}" type="datetime1">
              <a:rPr lang="sv-SE" smtClean="0"/>
              <a:t>2024-03-11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42036F4-43B7-4799-9F8F-653B4B82B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www.hakir.se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6377A1D-3980-40F7-898E-045ACE970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9FEE-E631-4F1C-87D8-F8658D6A97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4699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312B87-6F09-45D7-850C-F944D06F6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344B208-2180-45C5-9BBA-07F084E83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FC1C50A-96AB-45DA-BD0C-87938E7777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2FB5807-0A07-433C-9687-91232534C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5EB0-04EF-4887-B0B6-A1D668C1D056}" type="datetime1">
              <a:rPr lang="sv-SE" smtClean="0"/>
              <a:t>2024-03-11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B7B6410-ADC0-4832-AC5D-2AE92CEF8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www.hakir.se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034E668-2D33-4AF5-A30E-2EF4F4BC1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9FEE-E631-4F1C-87D8-F8658D6A97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0041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B920B9-1990-401A-8880-2F872C41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8DB9598-B39A-43F1-8C32-BE245A716E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32B45C4-4090-48A7-9E8D-E55AFC9A2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1A81D7D-FF94-4F9E-A4DA-EBAA57244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8513-3619-42AD-BF55-F959DA6336F1}" type="datetime1">
              <a:rPr lang="sv-SE" smtClean="0"/>
              <a:t>2024-03-11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8F1DC98-1BFB-400F-A576-FB7656409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www.hakir.se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4BC0C65-5637-41FF-8863-4395C23AB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9FEE-E631-4F1C-87D8-F8658D6A97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860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1790B72-9234-426C-B1E2-A76F06DE7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A2ACC16-CE95-4940-B313-1FF6CF5D5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83A98B8-4B34-42E1-B7AA-3D64F32F14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F2B69-9A5D-4F11-A969-F6C7360B4602}" type="datetime1">
              <a:rPr lang="sv-SE" smtClean="0"/>
              <a:t>2024-03-11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4C97D8E-8FFB-4D85-B69A-FDB5FDEEF5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www.hakir.se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AAE5AEA-0E27-496A-914E-1AB7E3C95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C9FEE-E631-4F1C-87D8-F8658D6A97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967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hakir.se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hakir.se/" TargetMode="Externa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n.wikipedia.org/wiki/Sweden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hakir.se/forsknin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 1">
            <a:extLst>
              <a:ext uri="{FF2B5EF4-FFF2-40B4-BE49-F238E27FC236}">
                <a16:creationId xmlns:a16="http://schemas.microsoft.com/office/drawing/2014/main" id="{D00D8809-DE3D-44FA-9080-A551AC8073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2551" r="-1" b="-1"/>
          <a:stretch/>
        </p:blipFill>
        <p:spPr bwMode="auto">
          <a:xfrm>
            <a:off x="9304160" y="0"/>
            <a:ext cx="2893146" cy="1627390"/>
          </a:xfrm>
          <a:prstGeom prst="rect">
            <a:avLst/>
          </a:prstGeom>
          <a:noFill/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34EFCFA-9FE6-4656-ABCA-425EBCA334AB}"/>
              </a:ext>
            </a:extLst>
          </p:cNvPr>
          <p:cNvSpPr txBox="1"/>
          <p:nvPr/>
        </p:nvSpPr>
        <p:spPr>
          <a:xfrm>
            <a:off x="1471404" y="3042365"/>
            <a:ext cx="8852488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4400" dirty="0"/>
              <a:t>Handkirurgiskt kvalitetsregister HAKIR</a:t>
            </a:r>
          </a:p>
          <a:p>
            <a:pPr algn="ctr"/>
            <a:endParaRPr lang="sv-SE" sz="3600" dirty="0"/>
          </a:p>
          <a:p>
            <a:pPr algn="ctr"/>
            <a:r>
              <a:rPr lang="sv-SE" sz="3600" i="1" dirty="0"/>
              <a:t>En kort introduktion</a:t>
            </a:r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BDDB1A4-B614-4AA1-A859-6805A704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70418"/>
            <a:ext cx="4114800" cy="365125"/>
          </a:xfrm>
        </p:spPr>
        <p:txBody>
          <a:bodyPr/>
          <a:lstStyle/>
          <a:p>
            <a:r>
              <a:rPr lang="sv-SE" dirty="0"/>
              <a:t>hakir.se</a:t>
            </a:r>
          </a:p>
        </p:txBody>
      </p:sp>
    </p:spTree>
    <p:extLst>
      <p:ext uri="{BB962C8B-B14F-4D97-AF65-F5344CB8AC3E}">
        <p14:creationId xmlns:p14="http://schemas.microsoft.com/office/powerpoint/2010/main" val="542704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31CC22-42E3-0947-B01F-73FC01A86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8" y="345226"/>
            <a:ext cx="9613222" cy="994172"/>
          </a:xfrm>
        </p:spPr>
        <p:txBody>
          <a:bodyPr>
            <a:normAutofit/>
          </a:bodyPr>
          <a:lstStyle/>
          <a:p>
            <a:pPr algn="ctr"/>
            <a:r>
              <a:rPr lang="sv-SE" sz="4000" dirty="0"/>
              <a:t>Våra enkäter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6A5EA208-F7E0-504A-938C-F2864E639C96}"/>
              </a:ext>
            </a:extLst>
          </p:cNvPr>
          <p:cNvSpPr txBox="1">
            <a:spLocks/>
          </p:cNvSpPr>
          <p:nvPr/>
        </p:nvSpPr>
        <p:spPr>
          <a:xfrm>
            <a:off x="426128" y="1339398"/>
            <a:ext cx="11765872" cy="2810572"/>
          </a:xfrm>
          <a:prstGeom prst="rect">
            <a:avLst/>
          </a:prstGeom>
        </p:spPr>
        <p:txBody>
          <a:bodyPr vert="horz" lIns="68580" tIns="34290" rIns="68580" bIns="3429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sv-SE" sz="8325" dirty="0"/>
          </a:p>
          <a:p>
            <a:pPr marL="0" indent="0">
              <a:buNone/>
            </a:pPr>
            <a:r>
              <a:rPr lang="sv-SE" sz="8000" b="1" dirty="0"/>
              <a:t>1. PROM </a:t>
            </a:r>
            <a:r>
              <a:rPr lang="sv-SE" sz="8000" dirty="0"/>
              <a:t>= Patient </a:t>
            </a:r>
            <a:r>
              <a:rPr lang="sv-SE" sz="8000" dirty="0" err="1"/>
              <a:t>Reported</a:t>
            </a:r>
            <a:r>
              <a:rPr lang="sv-SE" sz="8000" dirty="0"/>
              <a:t> </a:t>
            </a:r>
            <a:r>
              <a:rPr lang="sv-SE" sz="8000" dirty="0" err="1"/>
              <a:t>Outcome</a:t>
            </a:r>
            <a:r>
              <a:rPr lang="sv-SE" sz="8000" dirty="0"/>
              <a:t> </a:t>
            </a:r>
            <a:r>
              <a:rPr lang="sv-SE" sz="8000" dirty="0" err="1"/>
              <a:t>Measure</a:t>
            </a:r>
            <a:r>
              <a:rPr lang="sv-SE" sz="8000" dirty="0"/>
              <a:t> -Hur </a:t>
            </a:r>
            <a:r>
              <a:rPr lang="sv-SE" sz="8000" b="1" dirty="0"/>
              <a:t>gick</a:t>
            </a:r>
            <a:r>
              <a:rPr lang="sv-SE" sz="8000" dirty="0"/>
              <a:t> det?</a:t>
            </a:r>
          </a:p>
          <a:p>
            <a:pPr marL="0" indent="0">
              <a:buNone/>
            </a:pPr>
            <a:endParaRPr lang="sv-SE" sz="8000" dirty="0"/>
          </a:p>
          <a:p>
            <a:r>
              <a:rPr lang="sv-SE" sz="8000" b="1" dirty="0">
                <a:solidFill>
                  <a:schemeClr val="accent1">
                    <a:lumMod val="50000"/>
                  </a:schemeClr>
                </a:solidFill>
              </a:rPr>
              <a:t>HQ8 och </a:t>
            </a:r>
            <a:r>
              <a:rPr lang="sv-SE" sz="8000" b="1" dirty="0" err="1">
                <a:solidFill>
                  <a:schemeClr val="accent1">
                    <a:lumMod val="50000"/>
                  </a:schemeClr>
                </a:solidFill>
              </a:rPr>
              <a:t>QuickDASH</a:t>
            </a:r>
            <a:endParaRPr lang="sv-SE" sz="8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sv-SE" sz="8000" dirty="0"/>
              <a:t>Före, 3 och 12 månader efter operation</a:t>
            </a:r>
          </a:p>
          <a:p>
            <a:pPr marL="0" indent="0" algn="ctr">
              <a:buNone/>
            </a:pPr>
            <a:endParaRPr lang="sv-SE" sz="8000" b="1" dirty="0"/>
          </a:p>
          <a:p>
            <a:pPr marL="0" indent="0" algn="ctr">
              <a:buNone/>
            </a:pPr>
            <a:endParaRPr lang="sv-SE" sz="8000" b="1" dirty="0"/>
          </a:p>
          <a:p>
            <a:pPr marL="0" indent="0" algn="ctr">
              <a:buNone/>
            </a:pPr>
            <a:endParaRPr lang="sv-SE" sz="8000" dirty="0"/>
          </a:p>
          <a:p>
            <a:pPr marL="0" indent="0" algn="ctr">
              <a:buNone/>
            </a:pPr>
            <a:endParaRPr lang="sv-SE" sz="8000" dirty="0"/>
          </a:p>
          <a:p>
            <a:pPr marL="0" indent="0">
              <a:buNone/>
            </a:pPr>
            <a:r>
              <a:rPr lang="sv-SE" sz="8000" b="1" dirty="0"/>
              <a:t>2. PREM </a:t>
            </a:r>
            <a:r>
              <a:rPr lang="sv-SE" sz="8000" dirty="0"/>
              <a:t>= Patient </a:t>
            </a:r>
            <a:r>
              <a:rPr lang="sv-SE" sz="8000" dirty="0" err="1"/>
              <a:t>Reported</a:t>
            </a:r>
            <a:r>
              <a:rPr lang="sv-SE" sz="8000" dirty="0"/>
              <a:t> </a:t>
            </a:r>
            <a:r>
              <a:rPr lang="sv-SE" sz="8000" dirty="0" err="1"/>
              <a:t>Experience</a:t>
            </a:r>
            <a:r>
              <a:rPr lang="sv-SE" sz="8000" dirty="0"/>
              <a:t> </a:t>
            </a:r>
            <a:r>
              <a:rPr lang="sv-SE" sz="8000" dirty="0" err="1"/>
              <a:t>Measure</a:t>
            </a:r>
            <a:r>
              <a:rPr lang="sv-SE" sz="8000" dirty="0"/>
              <a:t> </a:t>
            </a:r>
          </a:p>
          <a:p>
            <a:pPr marL="0" indent="0">
              <a:buNone/>
            </a:pPr>
            <a:r>
              <a:rPr lang="sv-SE" sz="8000" dirty="0"/>
              <a:t>Hur </a:t>
            </a:r>
            <a:r>
              <a:rPr lang="sv-SE" sz="8000" b="1" dirty="0"/>
              <a:t>var</a:t>
            </a:r>
            <a:r>
              <a:rPr lang="sv-SE" sz="8000" dirty="0"/>
              <a:t> det? </a:t>
            </a:r>
          </a:p>
          <a:p>
            <a:pPr marL="0" indent="0">
              <a:buNone/>
            </a:pPr>
            <a:r>
              <a:rPr lang="sv-SE" sz="8000" dirty="0"/>
              <a:t>Upplevelsen – 3 veckor efter operation</a:t>
            </a:r>
          </a:p>
          <a:p>
            <a:pPr marL="0" indent="0" algn="ctr">
              <a:buNone/>
            </a:pPr>
            <a:endParaRPr lang="sv-SE" sz="8325" dirty="0">
              <a:latin typeface="Lucida Handwriting" panose="03010101010101010101" pitchFamily="66" charset="77"/>
            </a:endParaRPr>
          </a:p>
          <a:p>
            <a:pPr marL="0" indent="0" algn="ctr">
              <a:buNone/>
            </a:pPr>
            <a:endParaRPr lang="sv-SE" sz="8325" dirty="0">
              <a:latin typeface="Lucida Handwriting" panose="03010101010101010101" pitchFamily="66" charset="77"/>
            </a:endParaRPr>
          </a:p>
        </p:txBody>
      </p:sp>
      <p:pic>
        <p:nvPicPr>
          <p:cNvPr id="6" name="Bild 1">
            <a:extLst>
              <a:ext uri="{FF2B5EF4-FFF2-40B4-BE49-F238E27FC236}">
                <a16:creationId xmlns:a16="http://schemas.microsoft.com/office/drawing/2014/main" id="{AEC64980-7646-4586-A55D-E86FE1FEE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49801" y="0"/>
            <a:ext cx="1127404" cy="65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2B48C91-3BB1-41D5-8FFA-9E75A0F2A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hakir.se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E2B433-EFEE-4D90-BC73-685A6F154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5818" y="2388194"/>
            <a:ext cx="2800054" cy="412458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B7C21E21-46EA-4527-BBFF-E318F6EC6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7853" y="61212"/>
            <a:ext cx="3341948" cy="419069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12BF19D2-920A-73C7-DCC5-82AEA584CF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9750" y="2420819"/>
            <a:ext cx="3426898" cy="3671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010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6BA7EC-C238-66D8-FDD1-ABC03C68F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48AFD3E-BDB8-63A2-30A9-9CF47BB91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36" y="365125"/>
            <a:ext cx="5466810" cy="62678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3C1C5B5B-C576-76FC-4579-66477F91D792}"/>
              </a:ext>
            </a:extLst>
          </p:cNvPr>
          <p:cNvSpPr txBox="1"/>
          <p:nvPr/>
        </p:nvSpPr>
        <p:spPr>
          <a:xfrm>
            <a:off x="2968978" y="3093156"/>
            <a:ext cx="1670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PATIENTÖVERSIKT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549F0DBC-F089-56EB-1521-44E150A179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05928" y="365124"/>
            <a:ext cx="5573897" cy="62678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8690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252968-2B34-D314-88BF-0D55D82FD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C6D4ECE-15ED-6D15-C8C6-13943000C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746E7AC-CB57-A6A1-C367-982C970FA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www.hakir.se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01B5D5D-75AC-9EF4-6BAE-AE1E4F211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490" y="0"/>
            <a:ext cx="4572000" cy="68580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424439BC-0AD2-FDCD-DC0F-34285D733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83" y="136525"/>
            <a:ext cx="6968907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08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sv-SE" sz="4000" dirty="0">
                <a:solidFill>
                  <a:srgbClr val="FFFFFF"/>
                </a:solidFill>
              </a:rPr>
              <a:t>Utökad registrering 2024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1CEED24-2C3C-4973-BAF6-5D4D6EBCE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91971"/>
            <a:ext cx="9724031" cy="4553926"/>
          </a:xfrm>
        </p:spPr>
        <p:txBody>
          <a:bodyPr anchor="ctr">
            <a:noAutofit/>
          </a:bodyPr>
          <a:lstStyle/>
          <a:p>
            <a:r>
              <a:rPr lang="sv-SE" sz="2000" dirty="0" err="1"/>
              <a:t>Dupuytrens</a:t>
            </a:r>
            <a:r>
              <a:rPr lang="sv-SE" sz="2000" dirty="0"/>
              <a:t> </a:t>
            </a:r>
            <a:r>
              <a:rPr lang="sv-SE" sz="2000" dirty="0" err="1"/>
              <a:t>kontraktur</a:t>
            </a:r>
            <a:r>
              <a:rPr lang="sv-SE" sz="2000" dirty="0"/>
              <a:t> – </a:t>
            </a:r>
            <a:r>
              <a:rPr lang="sv-SE" sz="2000" dirty="0" err="1"/>
              <a:t>kollagenasinjektion</a:t>
            </a:r>
            <a:r>
              <a:rPr lang="sv-SE" sz="2000" dirty="0"/>
              <a:t>, </a:t>
            </a:r>
            <a:r>
              <a:rPr lang="sv-SE" sz="2000" dirty="0" err="1"/>
              <a:t>nålfasciotomi</a:t>
            </a:r>
            <a:r>
              <a:rPr lang="sv-SE" sz="2000" dirty="0"/>
              <a:t>, operation</a:t>
            </a:r>
          </a:p>
          <a:p>
            <a:r>
              <a:rPr lang="sv-SE" sz="2000" dirty="0" err="1"/>
              <a:t>Flexorsenskador</a:t>
            </a:r>
            <a:r>
              <a:rPr lang="sv-SE" sz="2000" dirty="0"/>
              <a:t> i fingrar (zon I och II) </a:t>
            </a:r>
          </a:p>
          <a:p>
            <a:r>
              <a:rPr lang="sv-SE" sz="2000" dirty="0"/>
              <a:t>Nervskada handledsnivå</a:t>
            </a:r>
          </a:p>
          <a:p>
            <a:r>
              <a:rPr lang="sv-SE" sz="2000" dirty="0" err="1"/>
              <a:t>Tumbasartros</a:t>
            </a:r>
            <a:endParaRPr lang="sv-SE" sz="2000" dirty="0"/>
          </a:p>
          <a:p>
            <a:r>
              <a:rPr lang="sv-SE" sz="2000" dirty="0"/>
              <a:t>Proteskirurgi skanning</a:t>
            </a:r>
          </a:p>
          <a:p>
            <a:r>
              <a:rPr lang="sv-SE" sz="2000" dirty="0" err="1"/>
              <a:t>Skafoideumkirurgi</a:t>
            </a:r>
            <a:r>
              <a:rPr lang="sv-SE" sz="2000" dirty="0"/>
              <a:t> (frakturer och </a:t>
            </a:r>
            <a:r>
              <a:rPr lang="sv-SE" sz="2000" dirty="0" err="1"/>
              <a:t>pseudartroser</a:t>
            </a:r>
            <a:r>
              <a:rPr lang="sv-SE" sz="2000" dirty="0"/>
              <a:t>)</a:t>
            </a:r>
          </a:p>
          <a:p>
            <a:r>
              <a:rPr lang="sv-SE" sz="2000" dirty="0" err="1"/>
              <a:t>Interkarpal</a:t>
            </a:r>
            <a:r>
              <a:rPr lang="sv-SE" sz="2000" dirty="0"/>
              <a:t> </a:t>
            </a:r>
            <a:r>
              <a:rPr lang="sv-SE" sz="2000" dirty="0" err="1"/>
              <a:t>artrodes</a:t>
            </a:r>
            <a:r>
              <a:rPr lang="sv-SE" sz="2000" dirty="0"/>
              <a:t> och Proximal </a:t>
            </a:r>
            <a:r>
              <a:rPr lang="sv-SE" sz="2000" dirty="0" err="1"/>
              <a:t>karpalbensresektion</a:t>
            </a:r>
            <a:endParaRPr lang="sv-SE" sz="2000" dirty="0"/>
          </a:p>
          <a:p>
            <a:r>
              <a:rPr lang="sv-SE" sz="2000" dirty="0"/>
              <a:t>Cerebral Pares (operationsformulär)</a:t>
            </a:r>
          </a:p>
          <a:p>
            <a:r>
              <a:rPr lang="sv-SE" sz="2000" dirty="0"/>
              <a:t>Medfödda avvikelser (diagnosformulär)</a:t>
            </a:r>
          </a:p>
          <a:p>
            <a:r>
              <a:rPr lang="sv-SE" sz="2000" dirty="0" err="1"/>
              <a:t>Plexuskirurgi</a:t>
            </a:r>
            <a:endParaRPr lang="sv-SE" sz="2000" dirty="0"/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/>
              <a:t>Omvårdnadsformulär</a:t>
            </a:r>
          </a:p>
          <a:p>
            <a:pPr marL="0" indent="0">
              <a:buNone/>
            </a:pPr>
            <a:r>
              <a:rPr lang="sv-SE" sz="2000" dirty="0"/>
              <a:t>COPM</a:t>
            </a:r>
          </a:p>
        </p:txBody>
      </p:sp>
      <p:pic>
        <p:nvPicPr>
          <p:cNvPr id="6" name="Bild 1">
            <a:extLst>
              <a:ext uri="{FF2B5EF4-FFF2-40B4-BE49-F238E27FC236}">
                <a16:creationId xmlns:a16="http://schemas.microsoft.com/office/drawing/2014/main" id="{C97FA0C1-4F43-453D-8342-22C7D3C88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8234" y="0"/>
            <a:ext cx="1498971" cy="86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E67C6310-9DC7-44CE-BF43-27BB534EB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9520" y="6445897"/>
            <a:ext cx="4114800" cy="365125"/>
          </a:xfrm>
        </p:spPr>
        <p:txBody>
          <a:bodyPr/>
          <a:lstStyle/>
          <a:p>
            <a:r>
              <a:rPr lang="sv-SE" dirty="0"/>
              <a:t>hakir.se</a:t>
            </a:r>
          </a:p>
        </p:txBody>
      </p:sp>
      <p:sp>
        <p:nvSpPr>
          <p:cNvPr id="4" name="Flödesschema: Alternativ process 3">
            <a:extLst>
              <a:ext uri="{FF2B5EF4-FFF2-40B4-BE49-F238E27FC236}">
                <a16:creationId xmlns:a16="http://schemas.microsoft.com/office/drawing/2014/main" id="{5BA83F8C-4AF0-421C-8892-FB18282737CD}"/>
              </a:ext>
            </a:extLst>
          </p:cNvPr>
          <p:cNvSpPr/>
          <p:nvPr/>
        </p:nvSpPr>
        <p:spPr>
          <a:xfrm>
            <a:off x="8570070" y="3091114"/>
            <a:ext cx="2697480" cy="159743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Obs! Alla enheter har inte utökad registrering</a:t>
            </a:r>
          </a:p>
        </p:txBody>
      </p:sp>
    </p:spTree>
    <p:extLst>
      <p:ext uri="{BB962C8B-B14F-4D97-AF65-F5344CB8AC3E}">
        <p14:creationId xmlns:p14="http://schemas.microsoft.com/office/powerpoint/2010/main" val="3785254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objekt 16">
            <a:extLst>
              <a:ext uri="{FF2B5EF4-FFF2-40B4-BE49-F238E27FC236}">
                <a16:creationId xmlns:a16="http://schemas.microsoft.com/office/drawing/2014/main" id="{C9503B47-F67D-E4EE-38C2-C5B235919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263" y="1585065"/>
            <a:ext cx="3258627" cy="307713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6B0F85E-8D58-6740-9C67-9CB012C09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038" y="260653"/>
            <a:ext cx="6450801" cy="596101"/>
          </a:xfrm>
        </p:spPr>
        <p:txBody>
          <a:bodyPr>
            <a:noAutofit/>
          </a:bodyPr>
          <a:lstStyle/>
          <a:p>
            <a:r>
              <a:rPr lang="sv-SE" sz="3600" dirty="0">
                <a:solidFill>
                  <a:schemeClr val="accent1">
                    <a:lumMod val="50000"/>
                  </a:schemeClr>
                </a:solidFill>
              </a:rPr>
              <a:t>Information</a:t>
            </a:r>
            <a:r>
              <a:rPr lang="sv-SE" sz="4000" dirty="0">
                <a:solidFill>
                  <a:schemeClr val="accent1">
                    <a:lumMod val="50000"/>
                  </a:schemeClr>
                </a:solidFill>
              </a:rPr>
              <a:t> viktig!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217FE57E-E91D-9B49-8424-0F58756F51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2960644"/>
            <a:ext cx="2010402" cy="1403772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3F711A8D-8B89-5E4E-9BA5-0AE1F2BDC2A0}"/>
              </a:ext>
            </a:extLst>
          </p:cNvPr>
          <p:cNvSpPr txBox="1"/>
          <p:nvPr/>
        </p:nvSpPr>
        <p:spPr>
          <a:xfrm>
            <a:off x="5721927" y="5503395"/>
            <a:ext cx="44057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Patientinformationsbroschyr, för andra språk hänvisa till hemsidan och översättning i webbläsaren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E18E1272-B0BB-B342-BA4F-361EA614FFA8}"/>
              </a:ext>
            </a:extLst>
          </p:cNvPr>
          <p:cNvSpPr txBox="1"/>
          <p:nvPr/>
        </p:nvSpPr>
        <p:spPr>
          <a:xfrm>
            <a:off x="7766219" y="647462"/>
            <a:ext cx="3746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Länk till hemsidan, hakir.se i meddelandet om enkät i inkorgen på 1177</a:t>
            </a:r>
          </a:p>
        </p:txBody>
      </p:sp>
      <p:pic>
        <p:nvPicPr>
          <p:cNvPr id="13" name="Bild 1">
            <a:extLst>
              <a:ext uri="{FF2B5EF4-FFF2-40B4-BE49-F238E27FC236}">
                <a16:creationId xmlns:a16="http://schemas.microsoft.com/office/drawing/2014/main" id="{FEBAB8DB-70A4-40AF-989F-ADDAFE4AD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17818" y="0"/>
            <a:ext cx="612187" cy="35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ruta 17">
            <a:extLst>
              <a:ext uri="{FF2B5EF4-FFF2-40B4-BE49-F238E27FC236}">
                <a16:creationId xmlns:a16="http://schemas.microsoft.com/office/drawing/2014/main" id="{41190C0E-684E-46D8-84A3-B4737757585A}"/>
              </a:ext>
            </a:extLst>
          </p:cNvPr>
          <p:cNvSpPr txBox="1"/>
          <p:nvPr/>
        </p:nvSpPr>
        <p:spPr>
          <a:xfrm>
            <a:off x="811347" y="5566578"/>
            <a:ext cx="3577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Information om HAKIR i alla kallelser?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905CD0F-7A80-18F8-0CA6-B1552AEA21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9806" y="952102"/>
            <a:ext cx="2983545" cy="4340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il: höger 2">
            <a:extLst>
              <a:ext uri="{FF2B5EF4-FFF2-40B4-BE49-F238E27FC236}">
                <a16:creationId xmlns:a16="http://schemas.microsoft.com/office/drawing/2014/main" id="{09950C26-6976-92C4-E7F6-B94AD8092C61}"/>
              </a:ext>
            </a:extLst>
          </p:cNvPr>
          <p:cNvSpPr/>
          <p:nvPr/>
        </p:nvSpPr>
        <p:spPr>
          <a:xfrm rot="3508578">
            <a:off x="6851163" y="856754"/>
            <a:ext cx="97006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8605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F05DFAB5-13D4-49FE-97A4-F1A9877CFFB9}"/>
              </a:ext>
            </a:extLst>
          </p:cNvPr>
          <p:cNvSpPr txBox="1"/>
          <p:nvPr/>
        </p:nvSpPr>
        <p:spPr>
          <a:xfrm>
            <a:off x="660041" y="845422"/>
            <a:ext cx="2880828" cy="49935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v-SE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Hemsidan </a:t>
            </a:r>
            <a:r>
              <a:rPr lang="sv-SE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  <a:hlinkClick r:id="rId2"/>
              </a:rPr>
              <a:t>hakir.se</a:t>
            </a:r>
            <a:endParaRPr lang="sv-SE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sv-SE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v-SE" sz="2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Nyheter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v-SE" sz="2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Länk till registrering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v-SE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Aktuella formulär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v-SE" sz="2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Kontaktinformation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v-SE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Forskning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v-SE" sz="2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Utdatarapporter</a:t>
            </a:r>
            <a:endParaRPr lang="sv-SE" sz="2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A102E4AF-EA7E-45F1-92DE-CA5BD7E05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55" y="6439123"/>
            <a:ext cx="4114800" cy="365125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hakir.se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05CB4C3-158F-AAB8-C9F8-B40000809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924" y="26846"/>
            <a:ext cx="7232445" cy="680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914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1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3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DC8F4A3-7798-4357-A9FD-7F425052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66" y="2767106"/>
            <a:ext cx="3085803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Under fliken </a:t>
            </a:r>
            <a:r>
              <a:rPr lang="sv-SE" sz="1900" dirty="0">
                <a:solidFill>
                  <a:srgbClr val="FFFFFF"/>
                </a:solidFill>
              </a:rPr>
              <a:t>”För patienter”</a:t>
            </a:r>
            <a:r>
              <a:rPr lang="sv-SE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finner ni information som riktar sig till våra patienter</a:t>
            </a:r>
            <a:br>
              <a:rPr lang="sv-SE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sv-SE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sv-SE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Denna information kan med fördel användas för att öka patienternas delaktighet i fördjupade resonemang kring vård och behandling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7526EADF-08F3-4A78-913E-F773BF2C2656}"/>
              </a:ext>
            </a:extLst>
          </p:cNvPr>
          <p:cNvSpPr/>
          <p:nvPr/>
        </p:nvSpPr>
        <p:spPr>
          <a:xfrm>
            <a:off x="744118" y="829023"/>
            <a:ext cx="2385589" cy="1277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v-SE" sz="4000" dirty="0">
                <a:solidFill>
                  <a:srgbClr val="FFFFFF"/>
                </a:solidFill>
              </a:rPr>
              <a:t>Hemsidan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v-SE" sz="4000" dirty="0">
                <a:solidFill>
                  <a:srgbClr val="FFFFFF"/>
                </a:solidFill>
                <a:hlinkClick r:id="rId2"/>
              </a:rPr>
              <a:t>hakir.se</a:t>
            </a:r>
            <a:endParaRPr lang="sv-SE" sz="4000" dirty="0">
              <a:solidFill>
                <a:srgbClr val="FFFFFF"/>
              </a:solidFill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77FA0CE-0343-437D-AA62-F6600CEDA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hakir.se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B7B17227-AA96-0EC1-3029-8F220DFC25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25519" y="103645"/>
            <a:ext cx="7005002" cy="6730817"/>
          </a:xfrm>
        </p:spPr>
      </p:pic>
      <p:sp>
        <p:nvSpPr>
          <p:cNvPr id="11" name="Ned 4">
            <a:extLst>
              <a:ext uri="{FF2B5EF4-FFF2-40B4-BE49-F238E27FC236}">
                <a16:creationId xmlns:a16="http://schemas.microsoft.com/office/drawing/2014/main" id="{CE5262B0-03EC-4A76-AF22-10C164C8F6A5}"/>
              </a:ext>
            </a:extLst>
          </p:cNvPr>
          <p:cNvSpPr/>
          <p:nvPr/>
        </p:nvSpPr>
        <p:spPr>
          <a:xfrm rot="3739625">
            <a:off x="11591314" y="592041"/>
            <a:ext cx="108000" cy="8679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9156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0D1C5B3-B60D-4696-AE60-100D5EC8A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3EDDF53-0851-48D4-A466-6FE0DCE91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2" cy="1576446"/>
            <a:chOff x="0" y="0"/>
            <a:chExt cx="12192002" cy="1576446"/>
          </a:xfrm>
        </p:grpSpPr>
        <p:sp>
          <p:nvSpPr>
            <p:cNvPr id="12" name="Rectangle 17">
              <a:extLst>
                <a:ext uri="{FF2B5EF4-FFF2-40B4-BE49-F238E27FC236}">
                  <a16:creationId xmlns:a16="http://schemas.microsoft.com/office/drawing/2014/main" id="{D074D04C-85E8-4A3E-90D7-86A10AE048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097020A-86B6-43BD-A2AA-66AE72CA31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9">
              <a:extLst>
                <a:ext uri="{FF2B5EF4-FFF2-40B4-BE49-F238E27FC236}">
                  <a16:creationId xmlns:a16="http://schemas.microsoft.com/office/drawing/2014/main" id="{20C6C743-32FE-4E24-AA22-45D3B1C7C0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ubrik 2">
            <a:extLst>
              <a:ext uri="{FF2B5EF4-FFF2-40B4-BE49-F238E27FC236}">
                <a16:creationId xmlns:a16="http://schemas.microsoft.com/office/drawing/2014/main" id="{1FDCAF28-B06E-4C9C-ADFD-102C457E5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07695"/>
            <a:ext cx="9724030" cy="834251"/>
          </a:xfrm>
        </p:spPr>
        <p:txBody>
          <a:bodyPr anchor="ctr">
            <a:normAutofit/>
          </a:bodyPr>
          <a:lstStyle/>
          <a:p>
            <a:r>
              <a:rPr lang="sv-SE" sz="4000">
                <a:solidFill>
                  <a:srgbClr val="FFFFFF"/>
                </a:solidFill>
              </a:rPr>
              <a:t>Årsrapporter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A2249FAC-BBB1-4B6D-B127-4612DEAAA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372" y="3154894"/>
            <a:ext cx="1493100" cy="2133001"/>
          </a:xfrm>
          <a:prstGeom prst="rect">
            <a:avLst/>
          </a:prstGeom>
        </p:spPr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CBAC30F-38BF-4A31-A51F-95C392B30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3202378"/>
            <a:ext cx="9448800" cy="3578539"/>
          </a:xfrm>
        </p:spPr>
        <p:txBody>
          <a:bodyPr>
            <a:noAutofit/>
          </a:bodyPr>
          <a:lstStyle/>
          <a:p>
            <a:r>
              <a:rPr lang="sv-SE" sz="2000" dirty="0"/>
              <a:t>Analyser</a:t>
            </a:r>
          </a:p>
          <a:p>
            <a:r>
              <a:rPr lang="sv-SE" sz="2000" dirty="0"/>
              <a:t>Förbättringsområden</a:t>
            </a:r>
          </a:p>
          <a:p>
            <a:r>
              <a:rPr lang="sv-SE" sz="2000" dirty="0"/>
              <a:t>Forskning</a:t>
            </a:r>
          </a:p>
          <a:p>
            <a:r>
              <a:rPr lang="sv-SE" sz="2000" dirty="0"/>
              <a:t>Syfte och mål</a:t>
            </a:r>
          </a:p>
          <a:p>
            <a:r>
              <a:rPr lang="sv-SE" sz="2000" dirty="0"/>
              <a:t>Hur alla kan bidra</a:t>
            </a:r>
          </a:p>
          <a:p>
            <a:endParaRPr lang="sv-SE" sz="2000" dirty="0"/>
          </a:p>
          <a:p>
            <a:pPr marL="0" indent="0">
              <a:buNone/>
            </a:pPr>
            <a:r>
              <a:rPr lang="sv-SE" sz="2000" dirty="0"/>
              <a:t>Alla rapporter från 2010 och framåt finns för nedladdning på vår hemsida</a:t>
            </a:r>
          </a:p>
        </p:txBody>
      </p:sp>
      <p:pic>
        <p:nvPicPr>
          <p:cNvPr id="10" name="Bild 1">
            <a:extLst>
              <a:ext uri="{FF2B5EF4-FFF2-40B4-BE49-F238E27FC236}">
                <a16:creationId xmlns:a16="http://schemas.microsoft.com/office/drawing/2014/main" id="{4920386B-4163-4A87-82D2-7CBBB7E90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8234" y="0"/>
            <a:ext cx="1498971" cy="86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505A7E5B-3276-AC4E-8EA3-9A04563FB9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817"/>
          <a:stretch/>
        </p:blipFill>
        <p:spPr>
          <a:xfrm>
            <a:off x="6981836" y="2698845"/>
            <a:ext cx="1558281" cy="2133001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5443FDA-7C46-4CF1-B847-D054C553B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hakir.se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7DEA6936-B8C4-4C0B-9CE4-1BEDF0FEBF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1481" y="2286370"/>
            <a:ext cx="1558281" cy="2205455"/>
          </a:xfrm>
          <a:prstGeom prst="rect">
            <a:avLst/>
          </a:prstGeom>
        </p:spPr>
      </p:pic>
      <p:pic>
        <p:nvPicPr>
          <p:cNvPr id="7" name="Bildobjekt 6" descr="En bild som visar text, skärmbild, person&#10;&#10;Automatiskt genererad beskrivning">
            <a:extLst>
              <a:ext uri="{FF2B5EF4-FFF2-40B4-BE49-F238E27FC236}">
                <a16:creationId xmlns:a16="http://schemas.microsoft.com/office/drawing/2014/main" id="{3ED3B561-438F-1C73-827C-E585117820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694606"/>
            <a:ext cx="1594518" cy="22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24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8B400D-32AA-41FE-AE28-EF008E38A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900" dirty="0">
                <a:solidFill>
                  <a:schemeClr val="tx2">
                    <a:lumMod val="75000"/>
                  </a:schemeClr>
                </a:solidFill>
              </a:rPr>
              <a:t>Utdatarapporterna</a:t>
            </a:r>
            <a:br>
              <a:rPr lang="sv-SE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sv-SE" sz="2000" dirty="0">
                <a:solidFill>
                  <a:schemeClr val="tx2">
                    <a:lumMod val="75000"/>
                  </a:schemeClr>
                </a:solidFill>
              </a:rPr>
              <a:t>Vid årets slut 2023 hade totalt 191346 operationer registrerats</a:t>
            </a:r>
            <a:endParaRPr lang="sv-SE" sz="2000" dirty="0"/>
          </a:p>
        </p:txBody>
      </p:sp>
      <p:pic>
        <p:nvPicPr>
          <p:cNvPr id="7" name="Bild 1">
            <a:extLst>
              <a:ext uri="{FF2B5EF4-FFF2-40B4-BE49-F238E27FC236}">
                <a16:creationId xmlns:a16="http://schemas.microsoft.com/office/drawing/2014/main" id="{7F057BF2-C72B-4D45-A110-98A35393B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8234" y="0"/>
            <a:ext cx="1498971" cy="86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D9F30A8-7310-414F-9135-EEE00FB5D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hakir.se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2D371C4-C827-417A-A11B-E88535540B6F}"/>
              </a:ext>
            </a:extLst>
          </p:cNvPr>
          <p:cNvSpPr txBox="1"/>
          <p:nvPr/>
        </p:nvSpPr>
        <p:spPr>
          <a:xfrm>
            <a:off x="471630" y="2327564"/>
            <a:ext cx="39673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På hemsidan finns utdatarapporter med öppen visning av registerdata. </a:t>
            </a:r>
          </a:p>
          <a:p>
            <a:endParaRPr lang="sv-SE" sz="2000" dirty="0"/>
          </a:p>
          <a:p>
            <a:r>
              <a:rPr lang="sv-SE" sz="2000" dirty="0"/>
              <a:t>Här kan du på ett enkelt och överskådligt sätt få tillgång till ett antal diagram som du kan anpassa just efter dina önskemål.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A535FF22-92D2-F58E-BECD-CC79BE2319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37723" y="1523323"/>
            <a:ext cx="6699147" cy="4678589"/>
          </a:xfr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DE7DD13E-B068-FA67-B3BF-54126BF96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867" y="4998002"/>
            <a:ext cx="2311856" cy="128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66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EC0181E-7679-4929-A3C7-AB38AC76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6"/>
            <a:ext cx="3201366" cy="1568280"/>
          </a:xfrm>
        </p:spPr>
        <p:txBody>
          <a:bodyPr anchor="b">
            <a:normAutofit/>
          </a:bodyPr>
          <a:lstStyle/>
          <a:p>
            <a:pPr algn="r"/>
            <a:r>
              <a:rPr lang="sv-SE" sz="3700" dirty="0">
                <a:solidFill>
                  <a:srgbClr val="FFFFFF"/>
                </a:solidFill>
              </a:rPr>
              <a:t>Månadsrapport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704910A-997C-4799-98CB-17CD4DDFC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sv-SE" sz="1100" dirty="0">
                <a:solidFill>
                  <a:srgbClr val="FFFFFF"/>
                </a:solidFill>
              </a:rPr>
              <a:t>hakir.se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BF72766-266E-4D4D-9043-B74A0B2C8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400" y="649480"/>
            <a:ext cx="7254877" cy="59037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v-SE" sz="2400" dirty="0"/>
              <a:t>Varje månad sammanställs en rapport för varje deltagande enhet 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000" dirty="0"/>
              <a:t>Här finner ni:</a:t>
            </a:r>
          </a:p>
          <a:p>
            <a:r>
              <a:rPr lang="sv-SE" sz="2000" dirty="0"/>
              <a:t>Aktuell täckningsgrad</a:t>
            </a:r>
          </a:p>
          <a:p>
            <a:r>
              <a:rPr lang="sv-SE" sz="2000" dirty="0"/>
              <a:t>Svarsfrekvens för postoperativa enkäter</a:t>
            </a:r>
          </a:p>
          <a:p>
            <a:r>
              <a:rPr lang="sv-SE" sz="2000" dirty="0"/>
              <a:t>Operation inom 2 dagar för </a:t>
            </a:r>
            <a:r>
              <a:rPr lang="sv-SE" sz="2000" dirty="0" err="1"/>
              <a:t>böjsenskada</a:t>
            </a:r>
            <a:endParaRPr lang="sv-SE" sz="2000" dirty="0"/>
          </a:p>
          <a:p>
            <a:r>
              <a:rPr lang="sv-SE" sz="2000" dirty="0"/>
              <a:t>Upplevelse av bemötande delaktighet och förtroende vid 3 v postoperativt</a:t>
            </a:r>
          </a:p>
          <a:p>
            <a:r>
              <a:rPr lang="sv-SE" sz="2000" dirty="0"/>
              <a:t>Upplevelse av operationsresultat 12 månader postoperativt</a:t>
            </a:r>
          </a:p>
          <a:p>
            <a:r>
              <a:rPr lang="sv-SE" sz="2000" dirty="0"/>
              <a:t>Upplevelse av bemötande 3 månader postoperativt</a:t>
            </a:r>
          </a:p>
          <a:p>
            <a:r>
              <a:rPr lang="sv-SE" sz="2000" dirty="0"/>
              <a:t>Problem med dagliga aktiviteter före och efter operation</a:t>
            </a:r>
          </a:p>
          <a:p>
            <a:r>
              <a:rPr lang="sv-SE" sz="2000" dirty="0"/>
              <a:t>Upplevd funktionsnedsättning före och efter operation</a:t>
            </a:r>
          </a:p>
          <a:p>
            <a:r>
              <a:rPr lang="sv-SE" sz="2000" dirty="0"/>
              <a:t>Antal patienter med reoperation på grund av postoperativa problem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F135636-0432-4254-BFF4-F9C4301D1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63" y="2254132"/>
            <a:ext cx="3336780" cy="249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62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2667000" y="654342"/>
            <a:ext cx="6858000" cy="1236366"/>
          </a:xfrm>
        </p:spPr>
        <p:txBody>
          <a:bodyPr>
            <a:normAutofit fontScale="90000"/>
          </a:bodyPr>
          <a:lstStyle/>
          <a:p>
            <a:r>
              <a:rPr lang="sv-SE" sz="30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HAKIR-Handkirurgiskt kvalitetsregister</a:t>
            </a:r>
            <a:br>
              <a:rPr lang="sv-SE" sz="30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</a:br>
            <a:br>
              <a:rPr lang="sv-SE" sz="4050" dirty="0">
                <a:latin typeface="Tahoma" pitchFamily="34" charset="0"/>
                <a:cs typeface="Tahoma" pitchFamily="34" charset="0"/>
              </a:rPr>
            </a:br>
            <a:endParaRPr lang="sv-SE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Bild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27814" y="141634"/>
            <a:ext cx="1846242" cy="107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Rak 6"/>
          <p:cNvCxnSpPr>
            <a:cxnSpLocks/>
          </p:cNvCxnSpPr>
          <p:nvPr/>
        </p:nvCxnSpPr>
        <p:spPr>
          <a:xfrm>
            <a:off x="2398552" y="1241287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/>
          <p:cNvSpPr/>
          <p:nvPr/>
        </p:nvSpPr>
        <p:spPr>
          <a:xfrm>
            <a:off x="4555222" y="1353301"/>
            <a:ext cx="334231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Ett samarbete mellan </a:t>
            </a:r>
          </a:p>
          <a:p>
            <a:endParaRPr lang="sv-SE" sz="1400" b="1" dirty="0">
              <a:solidFill>
                <a:schemeClr val="bg1">
                  <a:lumMod val="50000"/>
                </a:schemeClr>
              </a:solidFill>
              <a:cs typeface="Tahoma" pitchFamily="34" charset="0"/>
            </a:endParaRPr>
          </a:p>
          <a:p>
            <a:r>
              <a:rPr lang="sv-SE" sz="1400" dirty="0">
                <a:solidFill>
                  <a:schemeClr val="bg1">
                    <a:lumMod val="50000"/>
                  </a:schemeClr>
                </a:solidFill>
                <a:cs typeface="Tahoma" pitchFamily="34" charset="0"/>
              </a:rPr>
              <a:t>Södersjukhuset AB Stockholm</a:t>
            </a:r>
          </a:p>
          <a:p>
            <a:r>
              <a:rPr lang="sv-SE" sz="1400" dirty="0">
                <a:solidFill>
                  <a:schemeClr val="bg1">
                    <a:lumMod val="50000"/>
                  </a:schemeClr>
                </a:solidFill>
                <a:cs typeface="Tahoma" pitchFamily="34" charset="0"/>
              </a:rPr>
              <a:t>Linköpings Universitetssjukhus</a:t>
            </a:r>
          </a:p>
          <a:p>
            <a:r>
              <a:rPr lang="sv-SE" sz="1400" dirty="0">
                <a:solidFill>
                  <a:schemeClr val="bg1">
                    <a:lumMod val="50000"/>
                  </a:schemeClr>
                </a:solidFill>
                <a:cs typeface="Tahoma" pitchFamily="34" charset="0"/>
              </a:rPr>
              <a:t>Skånes universitetssjukhus Malmö</a:t>
            </a:r>
          </a:p>
          <a:p>
            <a:r>
              <a:rPr lang="sv-SE" sz="1400" dirty="0">
                <a:solidFill>
                  <a:schemeClr val="bg1">
                    <a:lumMod val="50000"/>
                  </a:schemeClr>
                </a:solidFill>
                <a:cs typeface="Tahoma" pitchFamily="34" charset="0"/>
              </a:rPr>
              <a:t>Uppsala Akademiska sjukhus</a:t>
            </a:r>
          </a:p>
          <a:p>
            <a:r>
              <a:rPr lang="sv-SE" sz="1400" dirty="0">
                <a:solidFill>
                  <a:schemeClr val="bg1">
                    <a:lumMod val="50000"/>
                  </a:schemeClr>
                </a:solidFill>
                <a:cs typeface="Tahoma" pitchFamily="34" charset="0"/>
              </a:rPr>
              <a:t>Norrlands Universitetssjukhus Umeå</a:t>
            </a:r>
          </a:p>
          <a:p>
            <a:r>
              <a:rPr lang="sv-SE" sz="1400" dirty="0">
                <a:solidFill>
                  <a:schemeClr val="bg1">
                    <a:lumMod val="50000"/>
                  </a:schemeClr>
                </a:solidFill>
                <a:cs typeface="Tahoma" pitchFamily="34" charset="0"/>
              </a:rPr>
              <a:t>Sahlgrenska Universitetssjukhuset Mölndal</a:t>
            </a:r>
          </a:p>
          <a:p>
            <a:r>
              <a:rPr lang="sv-SE" sz="1400" dirty="0">
                <a:solidFill>
                  <a:schemeClr val="bg1">
                    <a:lumMod val="50000"/>
                  </a:schemeClr>
                </a:solidFill>
                <a:cs typeface="Tahoma" pitchFamily="34" charset="0"/>
              </a:rPr>
              <a:t>Universitetssjukhuset Örebro</a:t>
            </a:r>
          </a:p>
          <a:p>
            <a:endParaRPr lang="sv-SE" sz="1400" dirty="0">
              <a:solidFill>
                <a:schemeClr val="bg1">
                  <a:lumMod val="50000"/>
                </a:schemeClr>
              </a:solidFill>
              <a:cs typeface="Tahoma" pitchFamily="34" charset="0"/>
            </a:endParaRPr>
          </a:p>
          <a:p>
            <a:r>
              <a:rPr lang="sv-SE" sz="1400" dirty="0">
                <a:solidFill>
                  <a:schemeClr val="bg1">
                    <a:lumMod val="50000"/>
                  </a:schemeClr>
                </a:solidFill>
                <a:cs typeface="Tahoma" pitchFamily="34" charset="0"/>
              </a:rPr>
              <a:t>Ortopedkliniken Vrinnevisjukhuset Norrköping</a:t>
            </a:r>
          </a:p>
          <a:p>
            <a:endParaRPr lang="sv-SE" sz="1400" dirty="0">
              <a:solidFill>
                <a:schemeClr val="bg1">
                  <a:lumMod val="50000"/>
                </a:schemeClr>
              </a:solidFill>
              <a:cs typeface="Tahoma" pitchFamily="34" charset="0"/>
            </a:endParaRPr>
          </a:p>
          <a:p>
            <a:r>
              <a:rPr lang="sv-SE" sz="1400" dirty="0">
                <a:solidFill>
                  <a:schemeClr val="bg1">
                    <a:lumMod val="50000"/>
                  </a:schemeClr>
                </a:solidFill>
                <a:cs typeface="Tahoma" pitchFamily="34" charset="0"/>
              </a:rPr>
              <a:t>Capio Läkargruppen AB Örebro</a:t>
            </a:r>
          </a:p>
          <a:p>
            <a:r>
              <a:rPr lang="sv-SE" sz="1400" dirty="0">
                <a:solidFill>
                  <a:schemeClr val="bg1">
                    <a:lumMod val="50000"/>
                  </a:schemeClr>
                </a:solidFill>
                <a:cs typeface="Tahoma" pitchFamily="34" charset="0"/>
              </a:rPr>
              <a:t>HandCenter Göteborg</a:t>
            </a:r>
          </a:p>
          <a:p>
            <a:r>
              <a:rPr lang="sv-SE" sz="1400" dirty="0">
                <a:solidFill>
                  <a:schemeClr val="bg1">
                    <a:lumMod val="50000"/>
                  </a:schemeClr>
                </a:solidFill>
                <a:cs typeface="Tahoma" pitchFamily="34" charset="0"/>
              </a:rPr>
              <a:t>Capio Movement Halmstad</a:t>
            </a:r>
          </a:p>
          <a:p>
            <a:r>
              <a:rPr lang="sv-SE" sz="1400" dirty="0">
                <a:solidFill>
                  <a:schemeClr val="bg1">
                    <a:lumMod val="50000"/>
                  </a:schemeClr>
                </a:solidFill>
                <a:cs typeface="Tahoma" pitchFamily="34" charset="0"/>
              </a:rPr>
              <a:t>Aleris Elisabethsjukhuset Uppsala</a:t>
            </a:r>
          </a:p>
          <a:p>
            <a:r>
              <a:rPr lang="sv-SE" sz="1400" dirty="0">
                <a:solidFill>
                  <a:schemeClr val="bg1">
                    <a:lumMod val="50000"/>
                  </a:schemeClr>
                </a:solidFill>
                <a:cs typeface="Tahoma" pitchFamily="34" charset="0"/>
              </a:rPr>
              <a:t>HandCenter Stockholm</a:t>
            </a:r>
          </a:p>
          <a:p>
            <a:r>
              <a:rPr lang="sv-SE" sz="1400" dirty="0">
                <a:solidFill>
                  <a:schemeClr val="bg1">
                    <a:lumMod val="50000"/>
                  </a:schemeClr>
                </a:solidFill>
                <a:cs typeface="Tahoma" pitchFamily="34" charset="0"/>
              </a:rPr>
              <a:t>Liljeholmen Ortopedi</a:t>
            </a:r>
          </a:p>
          <a:p>
            <a:r>
              <a:rPr lang="sv-SE" sz="1400" dirty="0">
                <a:solidFill>
                  <a:schemeClr val="bg1">
                    <a:lumMod val="50000"/>
                  </a:schemeClr>
                </a:solidFill>
                <a:cs typeface="Tahoma" pitchFamily="34" charset="0"/>
              </a:rPr>
              <a:t>Farsta Ortoped- och Kirurgklinik</a:t>
            </a:r>
          </a:p>
          <a:p>
            <a:r>
              <a:rPr lang="sv-SE" sz="1400" dirty="0" err="1">
                <a:solidFill>
                  <a:schemeClr val="bg1">
                    <a:lumMod val="50000"/>
                  </a:schemeClr>
                </a:solidFill>
                <a:cs typeface="Tahoma" pitchFamily="34" charset="0"/>
              </a:rPr>
              <a:t>Aleris</a:t>
            </a:r>
            <a:r>
              <a:rPr lang="sv-SE" sz="1400" dirty="0">
                <a:solidFill>
                  <a:schemeClr val="bg1">
                    <a:lumMod val="50000"/>
                  </a:schemeClr>
                </a:solidFill>
                <a:cs typeface="Tahoma" pitchFamily="34" charset="0"/>
              </a:rPr>
              <a:t> Specialistvård Malmö Arena</a:t>
            </a:r>
          </a:p>
          <a:p>
            <a:r>
              <a:rPr lang="sv-SE" sz="1400" dirty="0" err="1">
                <a:solidFill>
                  <a:schemeClr val="bg1">
                    <a:lumMod val="50000"/>
                  </a:schemeClr>
                </a:solidFill>
                <a:cs typeface="Tahoma" pitchFamily="34" charset="0"/>
              </a:rPr>
              <a:t>Aleris</a:t>
            </a:r>
            <a:r>
              <a:rPr lang="sv-SE" sz="1400" dirty="0">
                <a:solidFill>
                  <a:schemeClr val="bg1">
                    <a:lumMod val="50000"/>
                  </a:schemeClr>
                </a:solidFill>
                <a:cs typeface="Tahoma" pitchFamily="34" charset="0"/>
              </a:rPr>
              <a:t> Specialistvård Ängelholm</a:t>
            </a:r>
          </a:p>
          <a:p>
            <a:r>
              <a:rPr lang="sv-SE" sz="1400" dirty="0" err="1">
                <a:solidFill>
                  <a:schemeClr val="bg1">
                    <a:lumMod val="50000"/>
                  </a:schemeClr>
                </a:solidFill>
                <a:cs typeface="Tahoma" pitchFamily="34" charset="0"/>
              </a:rPr>
              <a:t>HandCenter</a:t>
            </a:r>
            <a:r>
              <a:rPr lang="sv-SE" sz="1400" dirty="0">
                <a:solidFill>
                  <a:schemeClr val="bg1">
                    <a:lumMod val="50000"/>
                  </a:schemeClr>
                </a:solidFill>
                <a:cs typeface="Tahoma" pitchFamily="34" charset="0"/>
              </a:rPr>
              <a:t> Öresund</a:t>
            </a:r>
          </a:p>
          <a:p>
            <a:r>
              <a:rPr lang="sv-SE" sz="1400" dirty="0" err="1">
                <a:solidFill>
                  <a:schemeClr val="bg1">
                    <a:lumMod val="50000"/>
                  </a:schemeClr>
                </a:solidFill>
                <a:cs typeface="Tahoma" pitchFamily="34" charset="0"/>
              </a:rPr>
              <a:t>Aleris</a:t>
            </a:r>
            <a:r>
              <a:rPr lang="sv-SE" sz="1400" dirty="0">
                <a:solidFill>
                  <a:schemeClr val="bg1">
                    <a:lumMod val="50000"/>
                  </a:schemeClr>
                </a:solidFill>
                <a:cs typeface="Tahoma" pitchFamily="34" charset="0"/>
              </a:rPr>
              <a:t> Hand &amp; Fot</a:t>
            </a:r>
          </a:p>
          <a:p>
            <a:endParaRPr lang="sv-SE" sz="1400" dirty="0">
              <a:solidFill>
                <a:schemeClr val="bg1">
                  <a:lumMod val="50000"/>
                </a:schemeClr>
              </a:solidFill>
              <a:cs typeface="Tahoma" pitchFamily="34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5D0B90E6-E2ED-443A-B998-F5DD26AFB7C1}"/>
              </a:ext>
            </a:extLst>
          </p:cNvPr>
          <p:cNvSpPr txBox="1"/>
          <p:nvPr/>
        </p:nvSpPr>
        <p:spPr>
          <a:xfrm>
            <a:off x="8796302" y="6510492"/>
            <a:ext cx="9389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750" dirty="0">
                <a:solidFill>
                  <a:schemeClr val="bg1">
                    <a:lumMod val="50000"/>
                  </a:schemeClr>
                </a:solidFill>
              </a:rPr>
              <a:t>2024-03-01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17367EC3-F405-46E0-87F9-2FD6DA9A71B9}"/>
              </a:ext>
            </a:extLst>
          </p:cNvPr>
          <p:cNvSpPr txBox="1"/>
          <p:nvPr/>
        </p:nvSpPr>
        <p:spPr>
          <a:xfrm>
            <a:off x="1584289" y="6237599"/>
            <a:ext cx="190719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sv-SE" sz="1350" dirty="0">
                <a:solidFill>
                  <a:schemeClr val="bg1">
                    <a:lumMod val="50000"/>
                  </a:schemeClr>
                </a:solidFill>
              </a:rPr>
              <a:t>hakir.se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13B28D02-7FA7-41AB-9754-8D57E4309806}"/>
              </a:ext>
            </a:extLst>
          </p:cNvPr>
          <p:cNvSpPr txBox="1"/>
          <p:nvPr/>
        </p:nvSpPr>
        <p:spPr>
          <a:xfrm>
            <a:off x="1908313" y="3670854"/>
            <a:ext cx="3166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50000"/>
                  </a:schemeClr>
                </a:solidFill>
              </a:rPr>
              <a:t>Marianne Arner Registerhållare</a:t>
            </a:r>
          </a:p>
          <a:p>
            <a:endParaRPr lang="sv-SE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v-SE" sz="1200" dirty="0">
                <a:solidFill>
                  <a:schemeClr val="bg1">
                    <a:lumMod val="50000"/>
                  </a:schemeClr>
                </a:solidFill>
              </a:rPr>
              <a:t>Annika Elmstedt Nationell koordinator</a:t>
            </a:r>
          </a:p>
          <a:p>
            <a:endParaRPr lang="sv-S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B9B7ECDA-649D-4197-9526-4039345CBA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923688" y="3046167"/>
            <a:ext cx="1214438" cy="2736056"/>
          </a:xfrm>
          <a:prstGeom prst="rect">
            <a:avLst/>
          </a:prstGeom>
        </p:spPr>
      </p:pic>
      <p:sp>
        <p:nvSpPr>
          <p:cNvPr id="4" name="Ellips 3">
            <a:extLst>
              <a:ext uri="{FF2B5EF4-FFF2-40B4-BE49-F238E27FC236}">
                <a16:creationId xmlns:a16="http://schemas.microsoft.com/office/drawing/2014/main" id="{4D88335C-C2DF-4597-BBD2-CCEEED39EA31}"/>
              </a:ext>
            </a:extLst>
          </p:cNvPr>
          <p:cNvSpPr/>
          <p:nvPr/>
        </p:nvSpPr>
        <p:spPr>
          <a:xfrm>
            <a:off x="8802592" y="4025711"/>
            <a:ext cx="80990" cy="91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00" dirty="0"/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F47B047C-1D29-4B1E-902F-628973650453}"/>
              </a:ext>
            </a:extLst>
          </p:cNvPr>
          <p:cNvSpPr/>
          <p:nvPr/>
        </p:nvSpPr>
        <p:spPr>
          <a:xfrm>
            <a:off x="8574702" y="4831898"/>
            <a:ext cx="80990" cy="91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00" dirty="0"/>
          </a:p>
        </p:txBody>
      </p:sp>
      <p:sp>
        <p:nvSpPr>
          <p:cNvPr id="16" name="Ellips 15">
            <a:extLst>
              <a:ext uri="{FF2B5EF4-FFF2-40B4-BE49-F238E27FC236}">
                <a16:creationId xmlns:a16="http://schemas.microsoft.com/office/drawing/2014/main" id="{F5AE7225-C240-409D-A5D3-4FA2E3D2D0D2}"/>
              </a:ext>
            </a:extLst>
          </p:cNvPr>
          <p:cNvSpPr/>
          <p:nvPr/>
        </p:nvSpPr>
        <p:spPr>
          <a:xfrm>
            <a:off x="8318605" y="4974170"/>
            <a:ext cx="80990" cy="91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00" dirty="0"/>
          </a:p>
        </p:txBody>
      </p:sp>
      <p:sp>
        <p:nvSpPr>
          <p:cNvPr id="17" name="Ellips 16">
            <a:extLst>
              <a:ext uri="{FF2B5EF4-FFF2-40B4-BE49-F238E27FC236}">
                <a16:creationId xmlns:a16="http://schemas.microsoft.com/office/drawing/2014/main" id="{36780D41-8D8B-4F98-865E-1CCC93A75095}"/>
              </a:ext>
            </a:extLst>
          </p:cNvPr>
          <p:cNvSpPr/>
          <p:nvPr/>
        </p:nvSpPr>
        <p:spPr>
          <a:xfrm>
            <a:off x="8009983" y="5291903"/>
            <a:ext cx="80990" cy="91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00" dirty="0"/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BD078FF2-8775-4616-AD6B-36E1E9C5E7B6}"/>
              </a:ext>
            </a:extLst>
          </p:cNvPr>
          <p:cNvSpPr/>
          <p:nvPr/>
        </p:nvSpPr>
        <p:spPr>
          <a:xfrm>
            <a:off x="8126481" y="5640513"/>
            <a:ext cx="80990" cy="91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00" dirty="0"/>
          </a:p>
        </p:txBody>
      </p:sp>
      <p:sp>
        <p:nvSpPr>
          <p:cNvPr id="19" name="Ellips 18">
            <a:extLst>
              <a:ext uri="{FF2B5EF4-FFF2-40B4-BE49-F238E27FC236}">
                <a16:creationId xmlns:a16="http://schemas.microsoft.com/office/drawing/2014/main" id="{F83BA714-4765-486C-8B9B-23A7905763B4}"/>
              </a:ext>
            </a:extLst>
          </p:cNvPr>
          <p:cNvSpPr/>
          <p:nvPr/>
        </p:nvSpPr>
        <p:spPr>
          <a:xfrm>
            <a:off x="8420713" y="5111540"/>
            <a:ext cx="80990" cy="91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00" dirty="0"/>
          </a:p>
        </p:txBody>
      </p:sp>
      <p:sp>
        <p:nvSpPr>
          <p:cNvPr id="20" name="Ellips 19">
            <a:extLst>
              <a:ext uri="{FF2B5EF4-FFF2-40B4-BE49-F238E27FC236}">
                <a16:creationId xmlns:a16="http://schemas.microsoft.com/office/drawing/2014/main" id="{BB2623EA-91BE-4F49-BFDD-84BD9CF101DD}"/>
              </a:ext>
            </a:extLst>
          </p:cNvPr>
          <p:cNvSpPr/>
          <p:nvPr/>
        </p:nvSpPr>
        <p:spPr>
          <a:xfrm>
            <a:off x="8615743" y="4825896"/>
            <a:ext cx="61571" cy="7706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00" dirty="0"/>
          </a:p>
        </p:txBody>
      </p:sp>
      <p:sp>
        <p:nvSpPr>
          <p:cNvPr id="27" name="Ellips 26">
            <a:extLst>
              <a:ext uri="{FF2B5EF4-FFF2-40B4-BE49-F238E27FC236}">
                <a16:creationId xmlns:a16="http://schemas.microsoft.com/office/drawing/2014/main" id="{A35BBBE1-C4FA-46DC-8005-154F0D6D10AB}"/>
              </a:ext>
            </a:extLst>
          </p:cNvPr>
          <p:cNvSpPr/>
          <p:nvPr/>
        </p:nvSpPr>
        <p:spPr>
          <a:xfrm>
            <a:off x="8635885" y="4996907"/>
            <a:ext cx="61571" cy="7706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00" dirty="0"/>
          </a:p>
        </p:txBody>
      </p:sp>
      <p:sp>
        <p:nvSpPr>
          <p:cNvPr id="28" name="Ellips 27">
            <a:extLst>
              <a:ext uri="{FF2B5EF4-FFF2-40B4-BE49-F238E27FC236}">
                <a16:creationId xmlns:a16="http://schemas.microsoft.com/office/drawing/2014/main" id="{8D577271-C630-470F-9AF1-31B231A52568}"/>
              </a:ext>
            </a:extLst>
          </p:cNvPr>
          <p:cNvSpPr/>
          <p:nvPr/>
        </p:nvSpPr>
        <p:spPr>
          <a:xfrm>
            <a:off x="8639628" y="4912095"/>
            <a:ext cx="61571" cy="7706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00" dirty="0"/>
          </a:p>
        </p:txBody>
      </p:sp>
      <p:sp>
        <p:nvSpPr>
          <p:cNvPr id="29" name="Ellips 28">
            <a:extLst>
              <a:ext uri="{FF2B5EF4-FFF2-40B4-BE49-F238E27FC236}">
                <a16:creationId xmlns:a16="http://schemas.microsoft.com/office/drawing/2014/main" id="{A2525291-FFDE-4FD2-91F1-0217004AF9EE}"/>
              </a:ext>
            </a:extLst>
          </p:cNvPr>
          <p:cNvSpPr/>
          <p:nvPr/>
        </p:nvSpPr>
        <p:spPr>
          <a:xfrm>
            <a:off x="8711105" y="4940655"/>
            <a:ext cx="61571" cy="7706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00" dirty="0"/>
          </a:p>
        </p:txBody>
      </p:sp>
      <p:sp>
        <p:nvSpPr>
          <p:cNvPr id="30" name="Ellips 29">
            <a:extLst>
              <a:ext uri="{FF2B5EF4-FFF2-40B4-BE49-F238E27FC236}">
                <a16:creationId xmlns:a16="http://schemas.microsoft.com/office/drawing/2014/main" id="{10D8140D-C062-4255-BFCC-E02E49A0D42B}"/>
              </a:ext>
            </a:extLst>
          </p:cNvPr>
          <p:cNvSpPr/>
          <p:nvPr/>
        </p:nvSpPr>
        <p:spPr>
          <a:xfrm>
            <a:off x="8041313" y="5288129"/>
            <a:ext cx="61571" cy="7706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00" dirty="0"/>
          </a:p>
        </p:txBody>
      </p:sp>
      <p:sp>
        <p:nvSpPr>
          <p:cNvPr id="31" name="Ellips 30">
            <a:extLst>
              <a:ext uri="{FF2B5EF4-FFF2-40B4-BE49-F238E27FC236}">
                <a16:creationId xmlns:a16="http://schemas.microsoft.com/office/drawing/2014/main" id="{44212657-0FB6-4241-B95A-FE7D7E521C36}"/>
              </a:ext>
            </a:extLst>
          </p:cNvPr>
          <p:cNvSpPr/>
          <p:nvPr/>
        </p:nvSpPr>
        <p:spPr>
          <a:xfrm>
            <a:off x="8084599" y="5495279"/>
            <a:ext cx="67946" cy="7082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00" dirty="0"/>
          </a:p>
        </p:txBody>
      </p:sp>
      <p:sp>
        <p:nvSpPr>
          <p:cNvPr id="32" name="Ellips 31">
            <a:extLst>
              <a:ext uri="{FF2B5EF4-FFF2-40B4-BE49-F238E27FC236}">
                <a16:creationId xmlns:a16="http://schemas.microsoft.com/office/drawing/2014/main" id="{8681F161-E609-4BCA-8ADC-02139672C0E5}"/>
              </a:ext>
            </a:extLst>
          </p:cNvPr>
          <p:cNvSpPr/>
          <p:nvPr/>
        </p:nvSpPr>
        <p:spPr>
          <a:xfrm>
            <a:off x="8353322" y="4979186"/>
            <a:ext cx="61571" cy="7706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00" dirty="0"/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E5CCB15B-0021-4DBD-9EE4-E28D998DBDBA}"/>
              </a:ext>
            </a:extLst>
          </p:cNvPr>
          <p:cNvSpPr/>
          <p:nvPr/>
        </p:nvSpPr>
        <p:spPr>
          <a:xfrm>
            <a:off x="8655691" y="4942711"/>
            <a:ext cx="80990" cy="91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00" dirty="0"/>
          </a:p>
        </p:txBody>
      </p:sp>
      <p:sp>
        <p:nvSpPr>
          <p:cNvPr id="24" name="Ellips 23">
            <a:extLst>
              <a:ext uri="{FF2B5EF4-FFF2-40B4-BE49-F238E27FC236}">
                <a16:creationId xmlns:a16="http://schemas.microsoft.com/office/drawing/2014/main" id="{47F00844-F045-4227-B9E1-42C67AB2304E}"/>
              </a:ext>
            </a:extLst>
          </p:cNvPr>
          <p:cNvSpPr/>
          <p:nvPr/>
        </p:nvSpPr>
        <p:spPr>
          <a:xfrm>
            <a:off x="8090974" y="5636142"/>
            <a:ext cx="66970" cy="7082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00" dirty="0"/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263E45A7-BFE3-2AC0-A113-6BD6A556F0F9}"/>
              </a:ext>
            </a:extLst>
          </p:cNvPr>
          <p:cNvSpPr/>
          <p:nvPr/>
        </p:nvSpPr>
        <p:spPr>
          <a:xfrm>
            <a:off x="8494298" y="5035330"/>
            <a:ext cx="50747" cy="77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00" dirty="0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8A2B035A-0B79-464D-2011-6CE983617674}"/>
              </a:ext>
            </a:extLst>
          </p:cNvPr>
          <p:cNvSpPr/>
          <p:nvPr/>
        </p:nvSpPr>
        <p:spPr>
          <a:xfrm>
            <a:off x="8243374" y="5629151"/>
            <a:ext cx="66970" cy="7082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D24E0B6-EA77-493D-B1B7-002730843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sv-SE" sz="4000">
                <a:solidFill>
                  <a:srgbClr val="FFFFFF"/>
                </a:solidFill>
              </a:rPr>
              <a:t>Registerforskning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59ABEE9-6F4A-4AC0-8526-C7B05DF3C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4" y="1575247"/>
            <a:ext cx="9724031" cy="3683358"/>
          </a:xfrm>
        </p:spPr>
        <p:txBody>
          <a:bodyPr anchor="ctr">
            <a:normAutofit/>
          </a:bodyPr>
          <a:lstStyle/>
          <a:p>
            <a:r>
              <a:rPr lang="sv-SE" sz="2000" dirty="0"/>
              <a:t>Forskningen på HAKIR-data har tagit fart på allvar och vi har nu 30 publicerade artiklar och flera projekt är på gång. </a:t>
            </a:r>
          </a:p>
          <a:p>
            <a:r>
              <a:rPr lang="sv-SE" sz="2000" dirty="0"/>
              <a:t>Alla publicerade artiklar finns tillgängliga via hemsidan  </a:t>
            </a:r>
            <a:r>
              <a:rPr lang="sv-SE" sz="2000" dirty="0">
                <a:hlinkClick r:id="rId2"/>
              </a:rPr>
              <a:t>Forskning – HAKIR – Handkirurgiskt kvalitetsregister</a:t>
            </a:r>
            <a:r>
              <a:rPr lang="sv-SE" sz="2000" dirty="0"/>
              <a:t> </a:t>
            </a:r>
          </a:p>
          <a:p>
            <a:r>
              <a:rPr lang="sv-SE" sz="2000" dirty="0"/>
              <a:t>Vår omfattande insamling av patientrapporterade resultat är helt unikt i ett internationellt perspektiv</a:t>
            </a:r>
          </a:p>
        </p:txBody>
      </p:sp>
      <p:pic>
        <p:nvPicPr>
          <p:cNvPr id="10" name="Bild 1">
            <a:extLst>
              <a:ext uri="{FF2B5EF4-FFF2-40B4-BE49-F238E27FC236}">
                <a16:creationId xmlns:a16="http://schemas.microsoft.com/office/drawing/2014/main" id="{8D3FA485-E2A8-45DF-A2E6-CF18444AC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8234" y="0"/>
            <a:ext cx="1498971" cy="86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5C4F581-58D2-4183-BAFB-7E8F3C100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8080" y="6379435"/>
            <a:ext cx="4114800" cy="365125"/>
          </a:xfrm>
        </p:spPr>
        <p:txBody>
          <a:bodyPr/>
          <a:lstStyle/>
          <a:p>
            <a:r>
              <a:rPr lang="sv-SE" dirty="0"/>
              <a:t>hakir.se</a:t>
            </a:r>
          </a:p>
        </p:txBody>
      </p:sp>
      <p:pic>
        <p:nvPicPr>
          <p:cNvPr id="5" name="Bildobjekt 4" descr="En bild som visar text, skärmbild, visitkort, Teckensnitt&#10;&#10;Automatiskt genererad beskrivning">
            <a:extLst>
              <a:ext uri="{FF2B5EF4-FFF2-40B4-BE49-F238E27FC236}">
                <a16:creationId xmlns:a16="http://schemas.microsoft.com/office/drawing/2014/main" id="{0CA391CD-3946-FAB9-496D-EBF3C4A8DC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341" y="4181475"/>
            <a:ext cx="3023864" cy="256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68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2152650" y="548681"/>
            <a:ext cx="7886700" cy="842823"/>
          </a:xfrm>
        </p:spPr>
        <p:txBody>
          <a:bodyPr>
            <a:normAutofit fontScale="90000"/>
          </a:bodyPr>
          <a:lstStyle/>
          <a:p>
            <a:pPr algn="l"/>
            <a:br>
              <a:rPr lang="sv-SE" sz="3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sv-SE" sz="3600" dirty="0">
                <a:solidFill>
                  <a:schemeClr val="tx2">
                    <a:lumMod val="75000"/>
                  </a:schemeClr>
                </a:solidFill>
              </a:rPr>
              <a:t>HAKIR Rehab</a:t>
            </a:r>
            <a:br>
              <a:rPr lang="sv-SE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sv-SE" sz="2400" dirty="0">
                <a:solidFill>
                  <a:schemeClr val="tx2">
                    <a:lumMod val="75000"/>
                  </a:schemeClr>
                </a:solidFill>
              </a:rPr>
              <a:t>Funktionsuppföljning</a:t>
            </a:r>
            <a:br>
              <a:rPr lang="sv-SE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sv-SE" sz="2400" dirty="0">
                <a:solidFill>
                  <a:schemeClr val="tx2">
                    <a:lumMod val="75000"/>
                  </a:schemeClr>
                </a:solidFill>
              </a:rPr>
              <a:t>Mätmanualer, gemensam standard, </a:t>
            </a:r>
            <a:r>
              <a:rPr lang="sv-SE" sz="2400" dirty="0" err="1">
                <a:solidFill>
                  <a:schemeClr val="tx2">
                    <a:lumMod val="75000"/>
                  </a:schemeClr>
                </a:solidFill>
              </a:rPr>
              <a:t>valitt</a:t>
            </a:r>
            <a:r>
              <a:rPr lang="sv-SE" sz="2400" dirty="0">
                <a:solidFill>
                  <a:schemeClr val="tx2">
                    <a:lumMod val="75000"/>
                  </a:schemeClr>
                </a:solidFill>
              </a:rPr>
              <a:t> och reliabelt statustagande</a:t>
            </a:r>
            <a:br>
              <a:rPr lang="sv-SE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sv-SE" sz="2400" dirty="0">
                <a:solidFill>
                  <a:schemeClr val="tx2">
                    <a:lumMod val="75000"/>
                  </a:schemeClr>
                </a:solidFill>
              </a:rPr>
              <a:t>Samverkan kring </a:t>
            </a:r>
            <a:r>
              <a:rPr lang="sv-SE" sz="2400" dirty="0" err="1">
                <a:solidFill>
                  <a:schemeClr val="tx2">
                    <a:lumMod val="75000"/>
                  </a:schemeClr>
                </a:solidFill>
              </a:rPr>
              <a:t>rehabprogram</a:t>
            </a:r>
            <a:r>
              <a:rPr lang="sv-SE" sz="2400" dirty="0">
                <a:solidFill>
                  <a:schemeClr val="tx2">
                    <a:lumMod val="75000"/>
                  </a:schemeClr>
                </a:solidFill>
              </a:rPr>
              <a:t>, informationsmaterial, bedömningsinstrument mm</a:t>
            </a:r>
          </a:p>
        </p:txBody>
      </p:sp>
      <p:pic>
        <p:nvPicPr>
          <p:cNvPr id="5" name="Bild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04448" y="44625"/>
            <a:ext cx="1156049" cy="67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CA4B6D6A-62FB-41B1-93AA-4B07D64326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0168" y="2768030"/>
            <a:ext cx="2171700" cy="289321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7B5F639F-1819-497B-97E7-8B2BB00CD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7097" y="2784496"/>
            <a:ext cx="2096461" cy="2948760"/>
          </a:xfrm>
          <a:prstGeom prst="rect">
            <a:avLst/>
          </a:prstGeom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EE49785B-94AB-42BE-8D32-431F37410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5752" y="2564904"/>
            <a:ext cx="1198321" cy="16302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A4294093-42F3-4699-AE86-4DC034260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94893" y="3573016"/>
            <a:ext cx="1284467" cy="18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0E692FBC-C04B-458B-8F42-BEB67BD03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59605" y="4965993"/>
            <a:ext cx="1286885" cy="1775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Platshållare för sidfot 12">
            <a:extLst>
              <a:ext uri="{FF2B5EF4-FFF2-40B4-BE49-F238E27FC236}">
                <a16:creationId xmlns:a16="http://schemas.microsoft.com/office/drawing/2014/main" id="{4B2E52D3-AF55-4455-81DF-F45FE6BE4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40216" y="6376244"/>
            <a:ext cx="1851992" cy="293117"/>
          </a:xfrm>
        </p:spPr>
        <p:txBody>
          <a:bodyPr/>
          <a:lstStyle/>
          <a:p>
            <a:r>
              <a:rPr lang="sv-SE" dirty="0"/>
              <a:t>hakir.se</a:t>
            </a:r>
          </a:p>
        </p:txBody>
      </p:sp>
    </p:spTree>
    <p:extLst>
      <p:ext uri="{BB962C8B-B14F-4D97-AF65-F5344CB8AC3E}">
        <p14:creationId xmlns:p14="http://schemas.microsoft.com/office/powerpoint/2010/main" val="2224667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sv-SE" sz="4000">
                <a:solidFill>
                  <a:srgbClr val="FFFFFF"/>
                </a:solidFill>
              </a:rPr>
              <a:t>Mätmanualerna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sv-SE" sz="2000" dirty="0"/>
              <a:t>Samarbete mellan rehab-enheterna vid de handkirurgiska regionklinikerna</a:t>
            </a:r>
          </a:p>
          <a:p>
            <a:r>
              <a:rPr lang="sv-SE" sz="2000" dirty="0"/>
              <a:t>Två manualer</a:t>
            </a:r>
          </a:p>
          <a:p>
            <a:pPr marL="914400" lvl="1" indent="-457200">
              <a:buFont typeface="+mj-lt"/>
              <a:buAutoNum type="arabicPeriod"/>
            </a:pPr>
            <a:r>
              <a:rPr lang="sv-SE" sz="2000" dirty="0"/>
              <a:t>Rörlighet och styrka </a:t>
            </a:r>
          </a:p>
          <a:p>
            <a:pPr marL="914400" lvl="1" indent="-457200">
              <a:buFont typeface="+mj-lt"/>
              <a:buAutoNum type="arabicPeriod"/>
            </a:pPr>
            <a:r>
              <a:rPr lang="sv-SE" sz="2000" dirty="0"/>
              <a:t>Handfunktion efter nervreparation</a:t>
            </a:r>
          </a:p>
          <a:p>
            <a:r>
              <a:rPr lang="sv-SE" sz="2000" dirty="0"/>
              <a:t>Används även i primärvården och på lärosäten </a:t>
            </a:r>
          </a:p>
          <a:p>
            <a:r>
              <a:rPr lang="sv-SE" sz="2000" dirty="0"/>
              <a:t>Översatta till flera språk</a:t>
            </a:r>
          </a:p>
          <a:p>
            <a:r>
              <a:rPr lang="sv-SE" sz="2000" dirty="0"/>
              <a:t>Manualerna finns att ladda ner från hemsidan. </a:t>
            </a:r>
          </a:p>
          <a:p>
            <a:r>
              <a:rPr lang="sv-SE" sz="2000"/>
              <a:t>Introducera gärna alla </a:t>
            </a:r>
            <a:r>
              <a:rPr lang="sv-SE" sz="2000" dirty="0"/>
              <a:t>nya kollegor som tar status, läkare och rehab</a:t>
            </a:r>
          </a:p>
          <a:p>
            <a:endParaRPr lang="sv-SE" sz="2000" dirty="0"/>
          </a:p>
        </p:txBody>
      </p:sp>
      <p:pic>
        <p:nvPicPr>
          <p:cNvPr id="9" name="Bild 1">
            <a:extLst>
              <a:ext uri="{FF2B5EF4-FFF2-40B4-BE49-F238E27FC236}">
                <a16:creationId xmlns:a16="http://schemas.microsoft.com/office/drawing/2014/main" id="{128A1BDE-AFC9-4583-B954-CC80241E2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8234" y="0"/>
            <a:ext cx="1498971" cy="86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CE853850-5DCA-478D-B083-D3E5D267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8560" y="6357195"/>
            <a:ext cx="4114800" cy="365125"/>
          </a:xfrm>
        </p:spPr>
        <p:txBody>
          <a:bodyPr/>
          <a:lstStyle/>
          <a:p>
            <a:r>
              <a:rPr lang="sv-SE" dirty="0"/>
              <a:t>hakir.se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064D62-E657-9247-AD06-F1BF54695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736" y="332656"/>
            <a:ext cx="4464496" cy="686276"/>
          </a:xfrm>
        </p:spPr>
        <p:txBody>
          <a:bodyPr>
            <a:normAutofit fontScale="90000"/>
          </a:bodyPr>
          <a:lstStyle/>
          <a:p>
            <a:r>
              <a:rPr lang="sv-SE" dirty="0"/>
              <a:t>HAKIR gör nytta!</a:t>
            </a: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4F581202-B758-1C46-AFD0-8A0728D030A2}"/>
              </a:ext>
            </a:extLst>
          </p:cNvPr>
          <p:cNvSpPr/>
          <p:nvPr/>
        </p:nvSpPr>
        <p:spPr>
          <a:xfrm>
            <a:off x="0" y="1018932"/>
            <a:ext cx="7040880" cy="323294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/>
              <a:t>För handkirurgin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Synliggör karakteristika för vår specialitet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Ökar nationellt och interprofessionellt samarbete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Skapar underlag för forskning</a:t>
            </a: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70671298-9FB6-D64C-896C-AC595C033AAD}"/>
              </a:ext>
            </a:extLst>
          </p:cNvPr>
          <p:cNvSpPr/>
          <p:nvPr/>
        </p:nvSpPr>
        <p:spPr>
          <a:xfrm>
            <a:off x="6045519" y="1164717"/>
            <a:ext cx="6031685" cy="323294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/>
              <a:t>För vården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Statistikverktyg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Successivt förbättra vårdkvaliteten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Minska komplikationer och kostnader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Tydliggöra patientens upplevelse av vård och behandling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Skapa evidens för nationella riktlinjer</a:t>
            </a:r>
          </a:p>
          <a:p>
            <a:pPr algn="ctr"/>
            <a:endParaRPr lang="sv-SE" sz="1400" dirty="0"/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0DD7AD6B-18F4-7B42-95DC-92FC45B96FDC}"/>
              </a:ext>
            </a:extLst>
          </p:cNvPr>
          <p:cNvSpPr/>
          <p:nvPr/>
        </p:nvSpPr>
        <p:spPr>
          <a:xfrm>
            <a:off x="2553464" y="3724902"/>
            <a:ext cx="6797039" cy="295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/>
              <a:t>För patienten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Bidra till god, säker och likvärdig vård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Ge underlag för delaktighet i beslut om vård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Bidra till individuell anpassning av vården</a:t>
            </a:r>
          </a:p>
        </p:txBody>
      </p:sp>
      <p:pic>
        <p:nvPicPr>
          <p:cNvPr id="7" name="Bild 1">
            <a:extLst>
              <a:ext uri="{FF2B5EF4-FFF2-40B4-BE49-F238E27FC236}">
                <a16:creationId xmlns:a16="http://schemas.microsoft.com/office/drawing/2014/main" id="{92326F5A-93C0-4F8E-B49A-A2FFB1DBF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8234" y="0"/>
            <a:ext cx="1498971" cy="86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93A39669-9305-4DA3-92D7-E33AB78C759B}"/>
              </a:ext>
            </a:extLst>
          </p:cNvPr>
          <p:cNvSpPr txBox="1"/>
          <p:nvPr/>
        </p:nvSpPr>
        <p:spPr>
          <a:xfrm>
            <a:off x="10285950" y="6293906"/>
            <a:ext cx="8148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hakir.se</a:t>
            </a:r>
          </a:p>
        </p:txBody>
      </p:sp>
    </p:spTree>
    <p:extLst>
      <p:ext uri="{BB962C8B-B14F-4D97-AF65-F5344CB8AC3E}">
        <p14:creationId xmlns:p14="http://schemas.microsoft.com/office/powerpoint/2010/main" val="67166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C1433BFB-7B6D-604D-BA28-1D6528202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823" y="2767106"/>
            <a:ext cx="3413695" cy="3071906"/>
          </a:xfrm>
        </p:spPr>
        <p:txBody>
          <a:bodyPr anchor="t">
            <a:normAutofit fontScale="90000"/>
          </a:bodyPr>
          <a:lstStyle/>
          <a:p>
            <a:pPr algn="l"/>
            <a:r>
              <a:rPr lang="sv-SE" sz="4000" dirty="0">
                <a:solidFill>
                  <a:srgbClr val="FFFFFF"/>
                </a:solidFill>
              </a:rPr>
              <a:t>TACK!</a:t>
            </a:r>
            <a:br>
              <a:rPr lang="sv-SE" sz="4000" dirty="0">
                <a:solidFill>
                  <a:srgbClr val="FFFFFF"/>
                </a:solidFill>
              </a:rPr>
            </a:br>
            <a:br>
              <a:rPr lang="sv-SE" sz="4000" dirty="0">
                <a:solidFill>
                  <a:srgbClr val="FFFFFF"/>
                </a:solidFill>
              </a:rPr>
            </a:br>
            <a:r>
              <a:rPr lang="sv-SE" sz="2200" dirty="0">
                <a:solidFill>
                  <a:schemeClr val="bg1"/>
                </a:solidFill>
              </a:rPr>
              <a:t>Marianne Arner Registerhållare</a:t>
            </a:r>
            <a:br>
              <a:rPr lang="sv-SE" sz="2200" dirty="0">
                <a:solidFill>
                  <a:schemeClr val="bg1"/>
                </a:solidFill>
              </a:rPr>
            </a:br>
            <a:br>
              <a:rPr lang="sv-SE" sz="2200" dirty="0">
                <a:solidFill>
                  <a:schemeClr val="bg1"/>
                </a:solidFill>
              </a:rPr>
            </a:br>
            <a:r>
              <a:rPr lang="sv-SE" sz="2200" dirty="0">
                <a:solidFill>
                  <a:schemeClr val="bg1"/>
                </a:solidFill>
              </a:rPr>
              <a:t>Annika Elmstedt </a:t>
            </a:r>
            <a:br>
              <a:rPr lang="sv-SE" sz="2200" dirty="0">
                <a:solidFill>
                  <a:schemeClr val="bg1"/>
                </a:solidFill>
              </a:rPr>
            </a:br>
            <a:r>
              <a:rPr lang="sv-SE" sz="2200" dirty="0">
                <a:solidFill>
                  <a:schemeClr val="bg1"/>
                </a:solidFill>
              </a:rPr>
              <a:t>Nationell registerkoordinator</a:t>
            </a:r>
            <a:br>
              <a:rPr lang="sv-SE" sz="4000" dirty="0"/>
            </a:br>
            <a:endParaRPr lang="sv-SE" sz="4000" dirty="0">
              <a:solidFill>
                <a:srgbClr val="FFFFFF"/>
              </a:solidFill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40112FA-6798-4BD2-9A7D-6F907599E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42" y="806824"/>
            <a:ext cx="2919738" cy="1494117"/>
          </a:xfrm>
        </p:spPr>
        <p:txBody>
          <a:bodyPr anchor="b">
            <a:normAutofit/>
          </a:bodyPr>
          <a:lstStyle/>
          <a:p>
            <a:pPr algn="l"/>
            <a:r>
              <a:rPr lang="sv-SE" sz="2000" dirty="0">
                <a:solidFill>
                  <a:srgbClr val="FFFFFF"/>
                </a:solidFill>
              </a:rPr>
              <a:t>hakir.se</a:t>
            </a:r>
          </a:p>
        </p:txBody>
      </p:sp>
      <p:pic>
        <p:nvPicPr>
          <p:cNvPr id="4" name="Bild 1">
            <a:extLst>
              <a:ext uri="{FF2B5EF4-FFF2-40B4-BE49-F238E27FC236}">
                <a16:creationId xmlns:a16="http://schemas.microsoft.com/office/drawing/2014/main" id="{D00D8809-DE3D-44FA-9080-A551AC8073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2551" r="-1" b="-1"/>
          <a:stretch/>
        </p:blipFill>
        <p:spPr bwMode="auto">
          <a:xfrm>
            <a:off x="4502428" y="1396764"/>
            <a:ext cx="7225748" cy="4064471"/>
          </a:xfrm>
          <a:prstGeom prst="rect">
            <a:avLst/>
          </a:prstGeom>
          <a:noFill/>
        </p:spPr>
      </p:pic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B36D07F2-9279-4E12-B7E3-10D67F875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7061522" cy="365125"/>
          </a:xfrm>
        </p:spPr>
        <p:txBody>
          <a:bodyPr/>
          <a:lstStyle/>
          <a:p>
            <a:r>
              <a:rPr lang="sv-SE" dirty="0"/>
              <a:t>hakir.se </a:t>
            </a:r>
          </a:p>
        </p:txBody>
      </p:sp>
    </p:spTree>
    <p:extLst>
      <p:ext uri="{BB962C8B-B14F-4D97-AF65-F5344CB8AC3E}">
        <p14:creationId xmlns:p14="http://schemas.microsoft.com/office/powerpoint/2010/main" val="3872919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A5C2EF-16D2-7D44-ACDD-EBC7B42B3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1089892"/>
            <a:ext cx="5315189" cy="4851086"/>
          </a:xfrm>
        </p:spPr>
        <p:txBody>
          <a:bodyPr anchor="t">
            <a:normAutofit/>
          </a:bodyPr>
          <a:lstStyle/>
          <a:p>
            <a:endParaRPr lang="sv-SE" sz="2000" dirty="0"/>
          </a:p>
          <a:p>
            <a:r>
              <a:rPr lang="sv-SE" sz="2000" dirty="0"/>
              <a:t>Vad är ett kvalitetsregister?</a:t>
            </a:r>
          </a:p>
          <a:p>
            <a:r>
              <a:rPr lang="sv-SE" sz="2000" dirty="0"/>
              <a:t>Varför HAKIR?</a:t>
            </a:r>
          </a:p>
          <a:p>
            <a:r>
              <a:rPr lang="sv-SE" sz="2000" dirty="0"/>
              <a:t>Organisation</a:t>
            </a:r>
          </a:p>
          <a:p>
            <a:r>
              <a:rPr lang="sv-SE" sz="2000" dirty="0"/>
              <a:t>HAKIR nivåer, registrering och enkäter</a:t>
            </a:r>
          </a:p>
          <a:p>
            <a:r>
              <a:rPr lang="sv-SE" sz="2000" dirty="0"/>
              <a:t>Informationsmaterial</a:t>
            </a:r>
          </a:p>
          <a:p>
            <a:r>
              <a:rPr lang="sv-SE" sz="2000" dirty="0"/>
              <a:t>Hemsidan</a:t>
            </a:r>
          </a:p>
          <a:p>
            <a:r>
              <a:rPr lang="sv-SE" sz="2000" dirty="0"/>
              <a:t>Patientens delaktighet</a:t>
            </a:r>
          </a:p>
          <a:p>
            <a:r>
              <a:rPr lang="sv-SE" sz="2000" dirty="0"/>
              <a:t>Utdatarapporter</a:t>
            </a:r>
          </a:p>
          <a:p>
            <a:r>
              <a:rPr lang="sv-SE" sz="2000" dirty="0"/>
              <a:t>Forskning</a:t>
            </a:r>
          </a:p>
          <a:p>
            <a:r>
              <a:rPr lang="sv-SE" sz="2000" dirty="0"/>
              <a:t>Mätmanualer</a:t>
            </a: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8773DF2-40E4-6F4D-8089-DE08068C85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817"/>
          <a:stretch/>
        </p:blipFill>
        <p:spPr>
          <a:xfrm>
            <a:off x="6096000" y="-31"/>
            <a:ext cx="3692149" cy="5071731"/>
          </a:xfrm>
          <a:prstGeom prst="rect">
            <a:avLst/>
          </a:prstGeom>
        </p:spPr>
      </p:pic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79F6D674-5D23-4B00-8AC1-EE1758500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2517" y="6400367"/>
            <a:ext cx="4114800" cy="365125"/>
          </a:xfrm>
        </p:spPr>
        <p:txBody>
          <a:bodyPr/>
          <a:lstStyle/>
          <a:p>
            <a:r>
              <a:rPr lang="sv-SE" dirty="0"/>
              <a:t>hakir.se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52E2294-4F2D-B990-B628-D48A61005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1790" y="1089892"/>
            <a:ext cx="3510211" cy="500062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1E3AB2BC-61D4-8284-E4FC-FA0432466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2362" y="2006901"/>
            <a:ext cx="3452390" cy="485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44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3085846E-D2CB-0A48-A30B-322366109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75491"/>
            <a:ext cx="8229600" cy="1154545"/>
          </a:xfrm>
        </p:spPr>
        <p:txBody>
          <a:bodyPr>
            <a:normAutofit fontScale="90000"/>
          </a:bodyPr>
          <a:lstStyle/>
          <a:p>
            <a:r>
              <a:rPr lang="sv-SE" dirty="0"/>
              <a:t>HAKIR är ett nationellt kvalitetsregister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40112FA-6798-4BD2-9A7D-6F907599E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804" y="1551709"/>
            <a:ext cx="6608084" cy="4362008"/>
          </a:xfrm>
        </p:spPr>
        <p:txBody>
          <a:bodyPr>
            <a:noAutofit/>
          </a:bodyPr>
          <a:lstStyle/>
          <a:p>
            <a:r>
              <a:rPr lang="sv-SE" sz="2000" dirty="0"/>
              <a:t>Nationella kvalitetsregister har funnits i Sverige sedan 70-talet. Det finns idag drygt 100 olika kvalitetsregister i Sverige.</a:t>
            </a:r>
          </a:p>
          <a:p>
            <a:r>
              <a:rPr lang="sv-SE" sz="2000" dirty="0"/>
              <a:t>Kvalitetsregistren ger oss en unik möjlighet att följa upp den svenska hälso- och sjukvårdens resultat och kvalitet</a:t>
            </a:r>
          </a:p>
          <a:p>
            <a:r>
              <a:rPr lang="sv-SE" sz="2000" dirty="0"/>
              <a:t>De har bidragit till att rädda många liv och är en unik företeelse internationellt sett.</a:t>
            </a:r>
          </a:p>
          <a:p>
            <a:r>
              <a:rPr lang="sv-SE" sz="2000" dirty="0"/>
              <a:t>Under åren har registren fått en ökad betydelse, i forskningssammanhang, som underlag för ekonomisk prioritering och för beslut om klinisk verksamhet</a:t>
            </a:r>
          </a:p>
          <a:p>
            <a:r>
              <a:rPr lang="sv-SE" sz="2000" dirty="0"/>
              <a:t>Handkirurgiskt kvalitetsregister HAKIR startade 2010</a:t>
            </a:r>
          </a:p>
          <a:p>
            <a:r>
              <a:rPr lang="sv-SE" sz="2000" dirty="0"/>
              <a:t>De sju handkirurgiska regionklinikerna, en ortopedisk enhet och elva privata enheter deltar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7081B5DC-C393-B547-AB2C-41561DE3B5B5}"/>
              </a:ext>
            </a:extLst>
          </p:cNvPr>
          <p:cNvGrpSpPr/>
          <p:nvPr/>
        </p:nvGrpSpPr>
        <p:grpSpPr>
          <a:xfrm>
            <a:off x="7430374" y="1929051"/>
            <a:ext cx="2151547" cy="4427299"/>
            <a:chOff x="994007" y="2035961"/>
            <a:chExt cx="2763747" cy="6518272"/>
          </a:xfrm>
        </p:grpSpPr>
        <p:pic>
          <p:nvPicPr>
            <p:cNvPr id="17" name="Platshållare för innehåll 2">
              <a:extLst>
                <a:ext uri="{FF2B5EF4-FFF2-40B4-BE49-F238E27FC236}">
                  <a16:creationId xmlns:a16="http://schemas.microsoft.com/office/drawing/2014/main" id="{176DB53A-E066-D241-AD14-9B06B5300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007" y="2035961"/>
              <a:ext cx="2763747" cy="6518272"/>
            </a:xfrm>
            <a:prstGeom prst="rect">
              <a:avLst/>
            </a:prstGeom>
          </p:spPr>
        </p:pic>
        <p:sp>
          <p:nvSpPr>
            <p:cNvPr id="19" name="Flödesschema: Koppling 8">
              <a:extLst>
                <a:ext uri="{FF2B5EF4-FFF2-40B4-BE49-F238E27FC236}">
                  <a16:creationId xmlns:a16="http://schemas.microsoft.com/office/drawing/2014/main" id="{B9A69AD6-C9BF-F248-87D0-DE4E25BD9E99}"/>
                </a:ext>
              </a:extLst>
            </p:cNvPr>
            <p:cNvSpPr/>
            <p:nvPr/>
          </p:nvSpPr>
          <p:spPr>
            <a:xfrm>
              <a:off x="2913855" y="4438616"/>
              <a:ext cx="127808" cy="167054"/>
            </a:xfrm>
            <a:prstGeom prst="flowChartConnector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791"/>
            </a:p>
          </p:txBody>
        </p:sp>
        <p:sp>
          <p:nvSpPr>
            <p:cNvPr id="20" name="Flödesschema: Koppling 10">
              <a:extLst>
                <a:ext uri="{FF2B5EF4-FFF2-40B4-BE49-F238E27FC236}">
                  <a16:creationId xmlns:a16="http://schemas.microsoft.com/office/drawing/2014/main" id="{245375D1-37BE-DC45-AD92-A0D11788BECF}"/>
                </a:ext>
              </a:extLst>
            </p:cNvPr>
            <p:cNvSpPr/>
            <p:nvPr/>
          </p:nvSpPr>
          <p:spPr>
            <a:xfrm>
              <a:off x="2617702" y="6506922"/>
              <a:ext cx="127808" cy="167054"/>
            </a:xfrm>
            <a:prstGeom prst="flowChartConnector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791"/>
            </a:p>
          </p:txBody>
        </p:sp>
        <p:sp>
          <p:nvSpPr>
            <p:cNvPr id="21" name="Flödesschema: Koppling 11">
              <a:extLst>
                <a:ext uri="{FF2B5EF4-FFF2-40B4-BE49-F238E27FC236}">
                  <a16:creationId xmlns:a16="http://schemas.microsoft.com/office/drawing/2014/main" id="{243CD0CE-F268-F546-8E2A-A59ECBA63EB4}"/>
                </a:ext>
              </a:extLst>
            </p:cNvPr>
            <p:cNvSpPr/>
            <p:nvPr/>
          </p:nvSpPr>
          <p:spPr>
            <a:xfrm>
              <a:off x="2486258" y="6219577"/>
              <a:ext cx="127808" cy="167054"/>
            </a:xfrm>
            <a:prstGeom prst="flowChartConnector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791"/>
            </a:p>
          </p:txBody>
        </p:sp>
        <p:sp>
          <p:nvSpPr>
            <p:cNvPr id="22" name="Flödesschema: Koppling 12">
              <a:extLst>
                <a:ext uri="{FF2B5EF4-FFF2-40B4-BE49-F238E27FC236}">
                  <a16:creationId xmlns:a16="http://schemas.microsoft.com/office/drawing/2014/main" id="{A9E32303-55C8-9B40-A45A-2E436CD8F92C}"/>
                </a:ext>
              </a:extLst>
            </p:cNvPr>
            <p:cNvSpPr/>
            <p:nvPr/>
          </p:nvSpPr>
          <p:spPr>
            <a:xfrm>
              <a:off x="1925003" y="6637329"/>
              <a:ext cx="127808" cy="167054"/>
            </a:xfrm>
            <a:prstGeom prst="flowChartConnector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791"/>
            </a:p>
          </p:txBody>
        </p:sp>
        <p:sp>
          <p:nvSpPr>
            <p:cNvPr id="23" name="Flödesschema: Koppling 13">
              <a:extLst>
                <a:ext uri="{FF2B5EF4-FFF2-40B4-BE49-F238E27FC236}">
                  <a16:creationId xmlns:a16="http://schemas.microsoft.com/office/drawing/2014/main" id="{BC833DB4-AD06-4B44-9DF0-619C90AC79D6}"/>
                </a:ext>
              </a:extLst>
            </p:cNvPr>
            <p:cNvSpPr/>
            <p:nvPr/>
          </p:nvSpPr>
          <p:spPr>
            <a:xfrm>
              <a:off x="1303389" y="7735496"/>
              <a:ext cx="127808" cy="167054"/>
            </a:xfrm>
            <a:prstGeom prst="flowChartConnector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791"/>
            </a:p>
          </p:txBody>
        </p:sp>
        <p:sp>
          <p:nvSpPr>
            <p:cNvPr id="24" name="Flödesschema: Koppling 14">
              <a:extLst>
                <a:ext uri="{FF2B5EF4-FFF2-40B4-BE49-F238E27FC236}">
                  <a16:creationId xmlns:a16="http://schemas.microsoft.com/office/drawing/2014/main" id="{D7975CAF-71E6-494A-8ECA-111445667233}"/>
                </a:ext>
              </a:extLst>
            </p:cNvPr>
            <p:cNvSpPr/>
            <p:nvPr/>
          </p:nvSpPr>
          <p:spPr>
            <a:xfrm>
              <a:off x="1135031" y="7340350"/>
              <a:ext cx="127808" cy="167054"/>
            </a:xfrm>
            <a:prstGeom prst="flowChartConnector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791"/>
            </a:p>
          </p:txBody>
        </p:sp>
        <p:sp>
          <p:nvSpPr>
            <p:cNvPr id="25" name="Flödesschema: Koppling 15">
              <a:extLst>
                <a:ext uri="{FF2B5EF4-FFF2-40B4-BE49-F238E27FC236}">
                  <a16:creationId xmlns:a16="http://schemas.microsoft.com/office/drawing/2014/main" id="{34681A98-4DDD-D346-A089-4B5F7AA71A1B}"/>
                </a:ext>
              </a:extLst>
            </p:cNvPr>
            <p:cNvSpPr/>
            <p:nvPr/>
          </p:nvSpPr>
          <p:spPr>
            <a:xfrm>
              <a:off x="2075361" y="7047147"/>
              <a:ext cx="127808" cy="167054"/>
            </a:xfrm>
            <a:prstGeom prst="flowChartConnector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791"/>
            </a:p>
          </p:txBody>
        </p:sp>
        <p:sp>
          <p:nvSpPr>
            <p:cNvPr id="26" name="Flödesschema: Koppling 16">
              <a:extLst>
                <a:ext uri="{FF2B5EF4-FFF2-40B4-BE49-F238E27FC236}">
                  <a16:creationId xmlns:a16="http://schemas.microsoft.com/office/drawing/2014/main" id="{5DE29943-749E-8A45-AD97-1ECAA7CB1691}"/>
                </a:ext>
              </a:extLst>
            </p:cNvPr>
            <p:cNvSpPr/>
            <p:nvPr/>
          </p:nvSpPr>
          <p:spPr>
            <a:xfrm>
              <a:off x="1369631" y="8339186"/>
              <a:ext cx="127808" cy="167054"/>
            </a:xfrm>
            <a:prstGeom prst="flowChartConnector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791"/>
            </a:p>
          </p:txBody>
        </p:sp>
      </p:grpSp>
      <p:pic>
        <p:nvPicPr>
          <p:cNvPr id="15" name="Bild 1">
            <a:extLst>
              <a:ext uri="{FF2B5EF4-FFF2-40B4-BE49-F238E27FC236}">
                <a16:creationId xmlns:a16="http://schemas.microsoft.com/office/drawing/2014/main" id="{E408BDEF-EA69-4810-8F70-1FB59C0F9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8234" y="0"/>
            <a:ext cx="1498971" cy="86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9239DD8E-AAF4-437D-84FF-77AD701FC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hakir.se</a:t>
            </a:r>
          </a:p>
        </p:txBody>
      </p:sp>
      <p:sp>
        <p:nvSpPr>
          <p:cNvPr id="18" name="Flödesschema: Koppling 12">
            <a:extLst>
              <a:ext uri="{FF2B5EF4-FFF2-40B4-BE49-F238E27FC236}">
                <a16:creationId xmlns:a16="http://schemas.microsoft.com/office/drawing/2014/main" id="{DF6E75AE-44E5-DDDC-0D0E-B89EA5A1B2AB}"/>
              </a:ext>
            </a:extLst>
          </p:cNvPr>
          <p:cNvSpPr/>
          <p:nvPr/>
        </p:nvSpPr>
        <p:spPr>
          <a:xfrm>
            <a:off x="8307544" y="5206763"/>
            <a:ext cx="99497" cy="11346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791"/>
          </a:p>
        </p:txBody>
      </p:sp>
    </p:spTree>
    <p:extLst>
      <p:ext uri="{BB962C8B-B14F-4D97-AF65-F5344CB8AC3E}">
        <p14:creationId xmlns:p14="http://schemas.microsoft.com/office/powerpoint/2010/main" val="1535361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A866347-C66D-468B-9A92-0B2BDE8F8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ctr"/>
            <a:r>
              <a:rPr lang="sv-SE" sz="4000" dirty="0">
                <a:solidFill>
                  <a:srgbClr val="FFFFFF"/>
                </a:solidFill>
              </a:rPr>
              <a:t>HAKIR</a:t>
            </a:r>
            <a:br>
              <a:rPr lang="sv-SE" sz="4000" dirty="0">
                <a:solidFill>
                  <a:srgbClr val="FFFFFF"/>
                </a:solidFill>
              </a:rPr>
            </a:br>
            <a:r>
              <a:rPr lang="sv-SE" sz="4000" dirty="0">
                <a:solidFill>
                  <a:srgbClr val="FFFFFF"/>
                </a:solidFill>
              </a:rPr>
              <a:t>Syfte och mål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FA46F1-00C7-44DF-83CA-BFD93C84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285750" indent="-285750"/>
            <a:r>
              <a:rPr lang="sv-SE" sz="2000" dirty="0"/>
              <a:t>Att fortlöpande och standardiserat följa upp vårdkvalitet för handkirurgi, inklusive patienternas uppfattning och upplevelse av vården</a:t>
            </a:r>
          </a:p>
          <a:p>
            <a:pPr marL="285750" indent="-285750"/>
            <a:r>
              <a:rPr lang="sv-SE" sz="2000" dirty="0"/>
              <a:t>Jämföra resultat mellan olika behandlingsmetoder och mellan olika enheter</a:t>
            </a:r>
          </a:p>
          <a:p>
            <a:pPr marL="285750" indent="-285750"/>
            <a:r>
              <a:rPr lang="sv-SE" sz="2000" dirty="0"/>
              <a:t>Skapa underlag för klinisk forskning </a:t>
            </a:r>
          </a:p>
          <a:p>
            <a:pPr marL="285750" indent="-285750"/>
            <a:r>
              <a:rPr lang="sv-SE" sz="2000" dirty="0"/>
              <a:t>Minska komplikationer, öka patientsäkerheten och driva förbättringsarbeten</a:t>
            </a:r>
          </a:p>
          <a:p>
            <a:pPr marL="285750" indent="-285750"/>
            <a:r>
              <a:rPr lang="sv-SE" sz="2000" dirty="0"/>
              <a:t>Genom nationellt och interprofessionellt samarbete verka för god och likvärdig handkirurgisk vård i hela Sverige</a:t>
            </a:r>
          </a:p>
          <a:p>
            <a:pPr marL="285750" indent="-285750"/>
            <a:r>
              <a:rPr lang="sv-SE" sz="2000" dirty="0"/>
              <a:t>Öka patientens delaktighet i vården</a:t>
            </a:r>
          </a:p>
          <a:p>
            <a:pPr marL="0" indent="0">
              <a:buNone/>
            </a:pPr>
            <a:endParaRPr lang="sv-SE" sz="2000" dirty="0"/>
          </a:p>
        </p:txBody>
      </p:sp>
      <p:pic>
        <p:nvPicPr>
          <p:cNvPr id="5" name="Bild 1">
            <a:extLst>
              <a:ext uri="{FF2B5EF4-FFF2-40B4-BE49-F238E27FC236}">
                <a16:creationId xmlns:a16="http://schemas.microsoft.com/office/drawing/2014/main" id="{C3C05115-9AF9-452D-91BA-E071E19B4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8234" y="0"/>
            <a:ext cx="1498971" cy="86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B8233B0-0589-4084-8B97-8C9D5CBB2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hakir.se</a:t>
            </a:r>
          </a:p>
        </p:txBody>
      </p:sp>
    </p:spTree>
    <p:extLst>
      <p:ext uri="{BB962C8B-B14F-4D97-AF65-F5344CB8AC3E}">
        <p14:creationId xmlns:p14="http://schemas.microsoft.com/office/powerpoint/2010/main" val="2157244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A8095C8D-1E53-410F-999B-6B6B62E72B94}"/>
              </a:ext>
            </a:extLst>
          </p:cNvPr>
          <p:cNvSpPr/>
          <p:nvPr/>
        </p:nvSpPr>
        <p:spPr>
          <a:xfrm>
            <a:off x="1895777" y="821073"/>
            <a:ext cx="5045056" cy="1256732"/>
          </a:xfrm>
          <a:prstGeom prst="rect">
            <a:avLst/>
          </a:prstGeom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/>
          </a:p>
          <a:p>
            <a:pPr algn="ctr"/>
            <a:endParaRPr lang="sv-SE" sz="1600" dirty="0"/>
          </a:p>
          <a:p>
            <a:pPr algn="ctr"/>
            <a:r>
              <a:rPr lang="sv-SE" sz="1600" dirty="0"/>
              <a:t>Styrgrupp</a:t>
            </a:r>
          </a:p>
          <a:p>
            <a:pPr algn="ctr"/>
            <a:r>
              <a:rPr lang="sv-SE" sz="1600" dirty="0"/>
              <a:t>Registerhållare, Nationell Koordinator</a:t>
            </a:r>
          </a:p>
          <a:p>
            <a:pPr algn="ctr"/>
            <a:r>
              <a:rPr lang="sv-SE" sz="1600" dirty="0"/>
              <a:t>Verksamhetschefer</a:t>
            </a:r>
          </a:p>
          <a:p>
            <a:pPr algn="ctr"/>
            <a:r>
              <a:rPr lang="sv-SE" sz="1600" dirty="0"/>
              <a:t>SHF och SFH Tvärprofessionell</a:t>
            </a:r>
          </a:p>
          <a:p>
            <a:pPr algn="ctr"/>
            <a:endParaRPr lang="sv-SE" sz="1600" dirty="0"/>
          </a:p>
          <a:p>
            <a:pPr algn="ctr"/>
            <a:endParaRPr lang="sv-SE" sz="1600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18CE135-170B-49A3-AB4D-A2A152D09048}"/>
              </a:ext>
            </a:extLst>
          </p:cNvPr>
          <p:cNvSpPr/>
          <p:nvPr/>
        </p:nvSpPr>
        <p:spPr>
          <a:xfrm>
            <a:off x="2135561" y="2314369"/>
            <a:ext cx="4547754" cy="991541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/>
          </a:p>
          <a:p>
            <a:pPr algn="ctr"/>
            <a:endParaRPr lang="sv-SE" sz="1600" dirty="0"/>
          </a:p>
          <a:p>
            <a:pPr algn="ctr"/>
            <a:endParaRPr lang="sv-SE" sz="1600" dirty="0"/>
          </a:p>
          <a:p>
            <a:pPr algn="ctr"/>
            <a:r>
              <a:rPr lang="sv-SE" sz="1600" dirty="0"/>
              <a:t>Central arbetsgrupp</a:t>
            </a:r>
          </a:p>
          <a:p>
            <a:pPr algn="ctr"/>
            <a:r>
              <a:rPr lang="sv-SE" sz="1600" dirty="0"/>
              <a:t>Registerhållare Marianne Arner</a:t>
            </a:r>
          </a:p>
          <a:p>
            <a:pPr algn="ctr"/>
            <a:r>
              <a:rPr lang="sv-SE" sz="1600" dirty="0"/>
              <a:t>Nationell koordinator Annika Elmstedt</a:t>
            </a:r>
          </a:p>
          <a:p>
            <a:pPr algn="ctr"/>
            <a:endParaRPr lang="sv-SE" sz="1600" dirty="0"/>
          </a:p>
          <a:p>
            <a:pPr algn="ctr"/>
            <a:endParaRPr lang="sv-SE" sz="1600" dirty="0"/>
          </a:p>
          <a:p>
            <a:pPr algn="ctr"/>
            <a:endParaRPr lang="sv-SE" sz="1600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1E1AF06-E4DF-4EAC-9218-08E438668690}"/>
              </a:ext>
            </a:extLst>
          </p:cNvPr>
          <p:cNvSpPr/>
          <p:nvPr/>
        </p:nvSpPr>
        <p:spPr>
          <a:xfrm>
            <a:off x="6960096" y="2560566"/>
            <a:ext cx="3409129" cy="72441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/>
          </a:p>
          <a:p>
            <a:pPr algn="ctr"/>
            <a:r>
              <a:rPr lang="sv-SE" sz="1600" dirty="0"/>
              <a:t>Forskningsstyrgrupp</a:t>
            </a:r>
          </a:p>
          <a:p>
            <a:pPr algn="ctr"/>
            <a:r>
              <a:rPr lang="sv-SE" sz="1600" dirty="0"/>
              <a:t>Registerhållare</a:t>
            </a:r>
          </a:p>
          <a:p>
            <a:pPr algn="ctr"/>
            <a:r>
              <a:rPr lang="sv-SE" sz="1600" dirty="0"/>
              <a:t>Aktiva forskare HAKIR</a:t>
            </a:r>
          </a:p>
          <a:p>
            <a:pPr algn="ctr"/>
            <a:endParaRPr lang="sv-SE" sz="1600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3B9388C-9FBA-4019-8608-9EA97400F3B1}"/>
              </a:ext>
            </a:extLst>
          </p:cNvPr>
          <p:cNvSpPr/>
          <p:nvPr/>
        </p:nvSpPr>
        <p:spPr>
          <a:xfrm>
            <a:off x="2423599" y="3586522"/>
            <a:ext cx="3030148" cy="113862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/>
              <a:t>Nationell arbetsgrupp</a:t>
            </a:r>
          </a:p>
          <a:p>
            <a:pPr algn="ctr"/>
            <a:r>
              <a:rPr lang="sv-SE" sz="1600" dirty="0"/>
              <a:t>Enhetsrepresentanter</a:t>
            </a:r>
          </a:p>
          <a:p>
            <a:pPr algn="ctr"/>
            <a:r>
              <a:rPr lang="sv-SE" sz="1600" dirty="0"/>
              <a:t>Tvärprofessionell</a:t>
            </a: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B18B305D-1EF2-409C-A6F4-69FA8912B44B}"/>
              </a:ext>
            </a:extLst>
          </p:cNvPr>
          <p:cNvSpPr/>
          <p:nvPr/>
        </p:nvSpPr>
        <p:spPr>
          <a:xfrm>
            <a:off x="2639623" y="4900831"/>
            <a:ext cx="6120674" cy="16965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>
                <a:solidFill>
                  <a:schemeClr val="tx1"/>
                </a:solidFill>
              </a:rPr>
              <a:t>Region Skåne</a:t>
            </a:r>
          </a:p>
          <a:p>
            <a:r>
              <a:rPr lang="sv-SE" sz="1600" dirty="0">
                <a:solidFill>
                  <a:schemeClr val="tx1"/>
                </a:solidFill>
              </a:rPr>
              <a:t>Registercentrum Syd i Lund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1"/>
                </a:solidFill>
              </a:rPr>
              <a:t>Registerplattform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1"/>
                </a:solidFill>
              </a:rPr>
              <a:t>Registerspecialist Lovisa Björnberg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1"/>
                </a:solidFill>
              </a:rPr>
              <a:t>AddPro teknisk drift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8812DBE-B08B-4DCB-BF83-01E4FB7AB6DA}"/>
              </a:ext>
            </a:extLst>
          </p:cNvPr>
          <p:cNvSpPr/>
          <p:nvPr/>
        </p:nvSpPr>
        <p:spPr>
          <a:xfrm>
            <a:off x="6423123" y="3573016"/>
            <a:ext cx="2409181" cy="117304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/>
              <a:t>Lokala arbetsgrupper</a:t>
            </a:r>
          </a:p>
          <a:p>
            <a:pPr algn="ctr"/>
            <a:r>
              <a:rPr lang="sv-SE" sz="1600" dirty="0"/>
              <a:t>Lokal koordinator</a:t>
            </a:r>
          </a:p>
          <a:p>
            <a:pPr algn="ctr"/>
            <a:r>
              <a:rPr lang="sv-SE" sz="1600" dirty="0"/>
              <a:t>Enhetsansvariga</a:t>
            </a:r>
          </a:p>
        </p:txBody>
      </p: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7E05FD65-D72D-4994-AF3C-DD64F8871F62}"/>
              </a:ext>
            </a:extLst>
          </p:cNvPr>
          <p:cNvCxnSpPr>
            <a:cxnSpLocks/>
          </p:cNvCxnSpPr>
          <p:nvPr/>
        </p:nvCxnSpPr>
        <p:spPr>
          <a:xfrm>
            <a:off x="6686795" y="2804655"/>
            <a:ext cx="256523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ak pilkoppling 16">
            <a:extLst>
              <a:ext uri="{FF2B5EF4-FFF2-40B4-BE49-F238E27FC236}">
                <a16:creationId xmlns:a16="http://schemas.microsoft.com/office/drawing/2014/main" id="{05C3BAE7-B2E1-4DE4-B109-EAEBB52FEB81}"/>
              </a:ext>
            </a:extLst>
          </p:cNvPr>
          <p:cNvCxnSpPr>
            <a:cxnSpLocks/>
          </p:cNvCxnSpPr>
          <p:nvPr/>
        </p:nvCxnSpPr>
        <p:spPr>
          <a:xfrm>
            <a:off x="6674793" y="3353499"/>
            <a:ext cx="280450" cy="14401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Rak pilkoppling 18">
            <a:extLst>
              <a:ext uri="{FF2B5EF4-FFF2-40B4-BE49-F238E27FC236}">
                <a16:creationId xmlns:a16="http://schemas.microsoft.com/office/drawing/2014/main" id="{E70E836E-C06B-432C-A023-90631C62447F}"/>
              </a:ext>
            </a:extLst>
          </p:cNvPr>
          <p:cNvCxnSpPr>
            <a:cxnSpLocks/>
          </p:cNvCxnSpPr>
          <p:nvPr/>
        </p:nvCxnSpPr>
        <p:spPr>
          <a:xfrm>
            <a:off x="3719736" y="3336721"/>
            <a:ext cx="0" cy="219517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Rak pilkoppling 21">
            <a:extLst>
              <a:ext uri="{FF2B5EF4-FFF2-40B4-BE49-F238E27FC236}">
                <a16:creationId xmlns:a16="http://schemas.microsoft.com/office/drawing/2014/main" id="{703A95C8-B5B7-4453-B476-D326727C25B5}"/>
              </a:ext>
            </a:extLst>
          </p:cNvPr>
          <p:cNvCxnSpPr>
            <a:cxnSpLocks/>
          </p:cNvCxnSpPr>
          <p:nvPr/>
        </p:nvCxnSpPr>
        <p:spPr>
          <a:xfrm>
            <a:off x="5731064" y="3429000"/>
            <a:ext cx="0" cy="1384796"/>
          </a:xfrm>
          <a:prstGeom prst="straightConnector1">
            <a:avLst/>
          </a:prstGeom>
          <a:ln w="5715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Bild 1">
            <a:extLst>
              <a:ext uri="{FF2B5EF4-FFF2-40B4-BE49-F238E27FC236}">
                <a16:creationId xmlns:a16="http://schemas.microsoft.com/office/drawing/2014/main" id="{028C03BE-DCA1-4A11-B2D8-7BBFAF884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36560" y="-6633"/>
            <a:ext cx="856625" cy="49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9DD1B4BC-7718-4FD8-89A0-E6DC8FEE3DB7}"/>
              </a:ext>
            </a:extLst>
          </p:cNvPr>
          <p:cNvSpPr/>
          <p:nvPr/>
        </p:nvSpPr>
        <p:spPr>
          <a:xfrm>
            <a:off x="8400261" y="902867"/>
            <a:ext cx="3168347" cy="1141337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/>
          </a:p>
          <a:p>
            <a:pPr algn="ctr"/>
            <a:r>
              <a:rPr lang="sv-SE" sz="1600" dirty="0"/>
              <a:t>CPUA</a:t>
            </a:r>
          </a:p>
          <a:p>
            <a:pPr algn="ctr"/>
            <a:r>
              <a:rPr lang="sv-SE" sz="1600" dirty="0"/>
              <a:t>Centralt personuppgiftsansvar</a:t>
            </a:r>
          </a:p>
          <a:p>
            <a:pPr algn="ctr"/>
            <a:r>
              <a:rPr lang="sv-SE" sz="1600" dirty="0"/>
              <a:t>Södersjukhuset AB</a:t>
            </a:r>
          </a:p>
          <a:p>
            <a:pPr algn="ctr"/>
            <a:endParaRPr lang="sv-SE" sz="1600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531BA43-862B-4C74-9A20-1BD04F296881}"/>
              </a:ext>
            </a:extLst>
          </p:cNvPr>
          <p:cNvSpPr/>
          <p:nvPr/>
        </p:nvSpPr>
        <p:spPr>
          <a:xfrm>
            <a:off x="8955481" y="3610377"/>
            <a:ext cx="2829151" cy="1114767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/>
          </a:p>
          <a:p>
            <a:pPr algn="ctr"/>
            <a:r>
              <a:rPr lang="sv-SE" sz="1600" dirty="0"/>
              <a:t>LPUA</a:t>
            </a:r>
          </a:p>
          <a:p>
            <a:pPr algn="ctr"/>
            <a:r>
              <a:rPr lang="sv-SE" sz="1600" dirty="0"/>
              <a:t>Lokalt personuppgiftsansvar</a:t>
            </a:r>
          </a:p>
          <a:p>
            <a:pPr algn="ctr"/>
            <a:r>
              <a:rPr lang="sv-SE" sz="1600" dirty="0"/>
              <a:t>Verksamhetschef</a:t>
            </a:r>
          </a:p>
          <a:p>
            <a:pPr algn="ctr"/>
            <a:endParaRPr lang="sv-SE" sz="1600" dirty="0"/>
          </a:p>
        </p:txBody>
      </p:sp>
      <p:sp>
        <p:nvSpPr>
          <p:cNvPr id="20" name="Rubrik 1">
            <a:extLst>
              <a:ext uri="{FF2B5EF4-FFF2-40B4-BE49-F238E27FC236}">
                <a16:creationId xmlns:a16="http://schemas.microsoft.com/office/drawing/2014/main" id="{29AF7C4B-FA4F-4E89-AA33-1555C89F1B65}"/>
              </a:ext>
            </a:extLst>
          </p:cNvPr>
          <p:cNvSpPr txBox="1">
            <a:spLocks/>
          </p:cNvSpPr>
          <p:nvPr/>
        </p:nvSpPr>
        <p:spPr>
          <a:xfrm>
            <a:off x="3138493" y="168374"/>
            <a:ext cx="5915025" cy="51470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dirty="0">
                <a:solidFill>
                  <a:schemeClr val="accent1">
                    <a:lumMod val="50000"/>
                  </a:schemeClr>
                </a:solidFill>
              </a:rPr>
              <a:t>Organisation</a:t>
            </a:r>
          </a:p>
        </p:txBody>
      </p:sp>
      <p:cxnSp>
        <p:nvCxnSpPr>
          <p:cNvPr id="11" name="Rak pilkoppling 10">
            <a:extLst>
              <a:ext uri="{FF2B5EF4-FFF2-40B4-BE49-F238E27FC236}">
                <a16:creationId xmlns:a16="http://schemas.microsoft.com/office/drawing/2014/main" id="{995FC4FB-1E3D-9C96-4EF6-581F8B969672}"/>
              </a:ext>
            </a:extLst>
          </p:cNvPr>
          <p:cNvCxnSpPr>
            <a:cxnSpLocks/>
          </p:cNvCxnSpPr>
          <p:nvPr/>
        </p:nvCxnSpPr>
        <p:spPr>
          <a:xfrm flipV="1">
            <a:off x="6703573" y="1661020"/>
            <a:ext cx="1626695" cy="83051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Rak pilkoppling 22">
            <a:extLst>
              <a:ext uri="{FF2B5EF4-FFF2-40B4-BE49-F238E27FC236}">
                <a16:creationId xmlns:a16="http://schemas.microsoft.com/office/drawing/2014/main" id="{8F88720C-2084-EB8D-BC4B-E13D2042C3DB}"/>
              </a:ext>
            </a:extLst>
          </p:cNvPr>
          <p:cNvCxnSpPr>
            <a:cxnSpLocks/>
          </p:cNvCxnSpPr>
          <p:nvPr/>
        </p:nvCxnSpPr>
        <p:spPr>
          <a:xfrm>
            <a:off x="3872136" y="2088158"/>
            <a:ext cx="0" cy="219517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417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sv-SE" sz="4000" dirty="0">
                <a:solidFill>
                  <a:srgbClr val="FFFFFF"/>
                </a:solidFill>
              </a:rPr>
              <a:t>HAKIR har två nivåer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idx="1"/>
          </p:nvPr>
        </p:nvSpPr>
        <p:spPr>
          <a:xfrm>
            <a:off x="1371599" y="1885279"/>
            <a:ext cx="9724031" cy="4589412"/>
          </a:xfrm>
        </p:spPr>
        <p:txBody>
          <a:bodyPr anchor="ctr">
            <a:normAutofit lnSpcReduction="10000"/>
          </a:bodyPr>
          <a:lstStyle/>
          <a:p>
            <a:r>
              <a:rPr lang="sv-SE" sz="2000" b="1" dirty="0"/>
              <a:t>Grundregistrering</a:t>
            </a:r>
          </a:p>
          <a:p>
            <a:pPr lvl="1"/>
            <a:r>
              <a:rPr lang="sv-SE" sz="2000" dirty="0"/>
              <a:t>Omfattar </a:t>
            </a:r>
            <a:r>
              <a:rPr lang="sv-SE" sz="2000" u="sng" dirty="0"/>
              <a:t>alla</a:t>
            </a:r>
            <a:r>
              <a:rPr lang="sv-SE" sz="2000" dirty="0"/>
              <a:t> handoperationer, inklusive reoperationer och komplikationer</a:t>
            </a:r>
          </a:p>
          <a:p>
            <a:pPr lvl="1"/>
            <a:r>
              <a:rPr lang="sv-SE" sz="2000" dirty="0"/>
              <a:t>Diagnos- och </a:t>
            </a:r>
            <a:r>
              <a:rPr lang="sv-SE" sz="2000" dirty="0" err="1"/>
              <a:t>operationskoder</a:t>
            </a:r>
            <a:endParaRPr lang="sv-SE" sz="2000" dirty="0"/>
          </a:p>
          <a:p>
            <a:pPr lvl="1"/>
            <a:r>
              <a:rPr lang="sv-SE" sz="2000" dirty="0"/>
              <a:t>Specifikation av eventuella reoperationer på grund av komplikation</a:t>
            </a:r>
          </a:p>
          <a:p>
            <a:pPr lvl="1"/>
            <a:r>
              <a:rPr lang="sv-SE" sz="2000" dirty="0"/>
              <a:t>Patientenkät kring symptom och funktionsnedsättning (PROM) - före, samt 3 &amp; 12 mån postoperativt</a:t>
            </a:r>
          </a:p>
          <a:p>
            <a:pPr lvl="1"/>
            <a:r>
              <a:rPr lang="sv-SE" sz="2000" dirty="0"/>
              <a:t>Upplevelseenkät (PREM) - 3 veckor postoperativt</a:t>
            </a:r>
          </a:p>
          <a:p>
            <a:r>
              <a:rPr lang="sv-SE" sz="2000" b="1" dirty="0"/>
              <a:t>Utökad registrering = tillägg</a:t>
            </a:r>
          </a:p>
          <a:p>
            <a:pPr lvl="1"/>
            <a:r>
              <a:rPr lang="sv-SE" sz="2000" dirty="0"/>
              <a:t>Utvalda diagnoser, skador och operationstyper </a:t>
            </a:r>
          </a:p>
          <a:p>
            <a:pPr lvl="1"/>
            <a:r>
              <a:rPr lang="sv-SE" sz="2000" dirty="0"/>
              <a:t>Varje klinik väljer vilka operationstyper man vill inkludera, men alla operationer av den typen måste då registreras</a:t>
            </a:r>
          </a:p>
          <a:p>
            <a:pPr lvl="1"/>
            <a:r>
              <a:rPr lang="sv-SE" sz="2000" dirty="0"/>
              <a:t>Operationsmetod beskrivs (suturteknik, protestyp, </a:t>
            </a:r>
            <a:r>
              <a:rPr lang="sv-SE" sz="2000" dirty="0" err="1"/>
              <a:t>senplastik</a:t>
            </a:r>
            <a:r>
              <a:rPr lang="sv-SE" sz="2000" dirty="0"/>
              <a:t> etc.)</a:t>
            </a:r>
          </a:p>
          <a:p>
            <a:pPr lvl="1"/>
            <a:r>
              <a:rPr lang="sv-SE" sz="2000" dirty="0"/>
              <a:t>Rörlighet, styrka och handfunktion undersöks före, samt 3 &amp; 12 mån postoperativt. Oftast på </a:t>
            </a:r>
            <a:r>
              <a:rPr lang="sv-SE" sz="2000" dirty="0" err="1"/>
              <a:t>rehabavdelning</a:t>
            </a:r>
            <a:r>
              <a:rPr lang="sv-SE" sz="2000" dirty="0"/>
              <a:t>.</a:t>
            </a:r>
          </a:p>
          <a:p>
            <a:pPr marL="0" indent="0">
              <a:buNone/>
            </a:pPr>
            <a:endParaRPr lang="sv-SE" sz="1400" dirty="0"/>
          </a:p>
        </p:txBody>
      </p:sp>
      <p:pic>
        <p:nvPicPr>
          <p:cNvPr id="6" name="Bild 1">
            <a:extLst>
              <a:ext uri="{FF2B5EF4-FFF2-40B4-BE49-F238E27FC236}">
                <a16:creationId xmlns:a16="http://schemas.microsoft.com/office/drawing/2014/main" id="{EB490354-BF01-4B05-B26F-4A36D18B9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8234" y="0"/>
            <a:ext cx="1498971" cy="86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06AEAECB-D61C-44F7-9F5B-FE51A50CB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4280" y="6441580"/>
            <a:ext cx="4114800" cy="365125"/>
          </a:xfrm>
        </p:spPr>
        <p:txBody>
          <a:bodyPr/>
          <a:lstStyle/>
          <a:p>
            <a:r>
              <a:rPr lang="sv-SE" dirty="0"/>
              <a:t>hakir.se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28FDD740-B73F-408F-AD7B-10EA2E3E0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z="1800" dirty="0"/>
              <a:t>2024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EC96FCF9-E3E8-4512-BC82-36CC7D08BE88}"/>
              </a:ext>
            </a:extLst>
          </p:cNvPr>
          <p:cNvGrpSpPr/>
          <p:nvPr/>
        </p:nvGrpSpPr>
        <p:grpSpPr>
          <a:xfrm>
            <a:off x="192024" y="1097280"/>
            <a:ext cx="11795760" cy="4480560"/>
            <a:chOff x="1014984" y="1711587"/>
            <a:chExt cx="9335403" cy="3166869"/>
          </a:xfrm>
        </p:grpSpPr>
        <p:sp>
          <p:nvSpPr>
            <p:cNvPr id="14" name="textruta 13"/>
            <p:cNvSpPr txBox="1"/>
            <p:nvPr/>
          </p:nvSpPr>
          <p:spPr>
            <a:xfrm>
              <a:off x="1014984" y="1711587"/>
              <a:ext cx="9335403" cy="46166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400" b="1" dirty="0">
                  <a:solidFill>
                    <a:schemeClr val="bg1"/>
                  </a:solidFill>
                </a:rPr>
                <a:t>HAKIR - Arbetsflöde Grund och utökad registrering</a:t>
              </a:r>
            </a:p>
          </p:txBody>
        </p:sp>
        <p:grpSp>
          <p:nvGrpSpPr>
            <p:cNvPr id="3" name="Grupp 2">
              <a:extLst>
                <a:ext uri="{FF2B5EF4-FFF2-40B4-BE49-F238E27FC236}">
                  <a16:creationId xmlns:a16="http://schemas.microsoft.com/office/drawing/2014/main" id="{66150061-3E1F-48A1-ABF3-5EC9584EE5AE}"/>
                </a:ext>
              </a:extLst>
            </p:cNvPr>
            <p:cNvGrpSpPr/>
            <p:nvPr/>
          </p:nvGrpSpPr>
          <p:grpSpPr>
            <a:xfrm>
              <a:off x="1014984" y="2209503"/>
              <a:ext cx="4611356" cy="2668953"/>
              <a:chOff x="1753299" y="1736520"/>
              <a:chExt cx="8338153" cy="4201151"/>
            </a:xfrm>
          </p:grpSpPr>
          <p:graphicFrame>
            <p:nvGraphicFramePr>
              <p:cNvPr id="4" name="Diagram 3"/>
              <p:cNvGraphicFramePr/>
              <p:nvPr/>
            </p:nvGraphicFramePr>
            <p:xfrm>
              <a:off x="1753299" y="1736520"/>
              <a:ext cx="8338153" cy="420115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6" name="textruta 5"/>
              <p:cNvSpPr txBox="1"/>
              <p:nvPr/>
            </p:nvSpPr>
            <p:spPr>
              <a:xfrm>
                <a:off x="1921687" y="4773002"/>
                <a:ext cx="1734820" cy="513632"/>
              </a:xfrm>
              <a:prstGeom prst="rect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sz="1200" dirty="0"/>
                  <a:t>HAKIR</a:t>
                </a:r>
                <a:r>
                  <a:rPr lang="sv-SE" sz="1000" dirty="0"/>
                  <a:t> </a:t>
                </a:r>
                <a:r>
                  <a:rPr lang="sv-SE" sz="1200" dirty="0"/>
                  <a:t>001</a:t>
                </a:r>
              </a:p>
              <a:p>
                <a:r>
                  <a:rPr lang="sv-SE" sz="1200" dirty="0"/>
                  <a:t>Startformulär</a:t>
                </a:r>
              </a:p>
            </p:txBody>
          </p:sp>
          <p:sp>
            <p:nvSpPr>
              <p:cNvPr id="9" name="textruta 8"/>
              <p:cNvSpPr txBox="1"/>
              <p:nvPr/>
            </p:nvSpPr>
            <p:spPr>
              <a:xfrm>
                <a:off x="3631441" y="4767294"/>
                <a:ext cx="2754062" cy="513632"/>
              </a:xfrm>
              <a:prstGeom prst="rect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sv-SE"/>
                </a:defPPr>
                <a:lvl1pPr>
                  <a:defRPr sz="1200"/>
                </a:lvl1pPr>
              </a:lstStyle>
              <a:p>
                <a:r>
                  <a:rPr lang="sv-SE" dirty="0"/>
                  <a:t>HAKIR 002 </a:t>
                </a:r>
              </a:p>
              <a:p>
                <a:r>
                  <a:rPr lang="sv-SE" dirty="0"/>
                  <a:t>Grundformulär operation</a:t>
                </a:r>
              </a:p>
            </p:txBody>
          </p:sp>
          <p:sp>
            <p:nvSpPr>
              <p:cNvPr id="11" name="textruta 10"/>
              <p:cNvSpPr txBox="1"/>
              <p:nvPr/>
            </p:nvSpPr>
            <p:spPr>
              <a:xfrm>
                <a:off x="1826845" y="2532928"/>
                <a:ext cx="1665101" cy="308179"/>
              </a:xfrm>
              <a:prstGeom prst="rect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sz="1200" dirty="0"/>
                  <a:t>Patientenkät</a:t>
                </a:r>
              </a:p>
            </p:txBody>
          </p:sp>
          <p:sp>
            <p:nvSpPr>
              <p:cNvPr id="15" name="Ned 4">
                <a:extLst>
                  <a:ext uri="{FF2B5EF4-FFF2-40B4-BE49-F238E27FC236}">
                    <a16:creationId xmlns:a16="http://schemas.microsoft.com/office/drawing/2014/main" id="{97DF9255-2871-433B-8550-8C69979AA5B0}"/>
                  </a:ext>
                </a:extLst>
              </p:cNvPr>
              <p:cNvSpPr/>
              <p:nvPr/>
            </p:nvSpPr>
            <p:spPr>
              <a:xfrm rot="10800000">
                <a:off x="2341466" y="2920924"/>
                <a:ext cx="267069" cy="422207"/>
              </a:xfrm>
              <a:prstGeom prst="downArrow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350"/>
              </a:p>
            </p:txBody>
          </p:sp>
          <p:sp>
            <p:nvSpPr>
              <p:cNvPr id="19" name="Ned 4">
                <a:extLst>
                  <a:ext uri="{FF2B5EF4-FFF2-40B4-BE49-F238E27FC236}">
                    <a16:creationId xmlns:a16="http://schemas.microsoft.com/office/drawing/2014/main" id="{B01B5A75-6397-41D2-87F1-093CFC11A75A}"/>
                  </a:ext>
                </a:extLst>
              </p:cNvPr>
              <p:cNvSpPr/>
              <p:nvPr/>
            </p:nvSpPr>
            <p:spPr>
              <a:xfrm>
                <a:off x="3948095" y="4254093"/>
                <a:ext cx="252160" cy="432264"/>
              </a:xfrm>
              <a:prstGeom prst="downArrow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350"/>
              </a:p>
            </p:txBody>
          </p:sp>
          <p:sp>
            <p:nvSpPr>
              <p:cNvPr id="20" name="Ned 4">
                <a:extLst>
                  <a:ext uri="{FF2B5EF4-FFF2-40B4-BE49-F238E27FC236}">
                    <a16:creationId xmlns:a16="http://schemas.microsoft.com/office/drawing/2014/main" id="{8200B776-3226-43BE-8FF9-1544DFDB9C32}"/>
                  </a:ext>
                </a:extLst>
              </p:cNvPr>
              <p:cNvSpPr/>
              <p:nvPr/>
            </p:nvSpPr>
            <p:spPr>
              <a:xfrm rot="10800000">
                <a:off x="5605662" y="2931148"/>
                <a:ext cx="267067" cy="411981"/>
              </a:xfrm>
              <a:prstGeom prst="downArrow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350"/>
              </a:p>
            </p:txBody>
          </p:sp>
          <p:sp>
            <p:nvSpPr>
              <p:cNvPr id="21" name="Ned 4">
                <a:extLst>
                  <a:ext uri="{FF2B5EF4-FFF2-40B4-BE49-F238E27FC236}">
                    <a16:creationId xmlns:a16="http://schemas.microsoft.com/office/drawing/2014/main" id="{26BE1ECA-880D-4632-8910-12625E9360DF}"/>
                  </a:ext>
                </a:extLst>
              </p:cNvPr>
              <p:cNvSpPr/>
              <p:nvPr/>
            </p:nvSpPr>
            <p:spPr>
              <a:xfrm rot="10800000">
                <a:off x="7300435" y="2941429"/>
                <a:ext cx="259620" cy="426328"/>
              </a:xfrm>
              <a:prstGeom prst="downArrow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350"/>
              </a:p>
            </p:txBody>
          </p:sp>
          <p:sp>
            <p:nvSpPr>
              <p:cNvPr id="22" name="Ned 4">
                <a:extLst>
                  <a:ext uri="{FF2B5EF4-FFF2-40B4-BE49-F238E27FC236}">
                    <a16:creationId xmlns:a16="http://schemas.microsoft.com/office/drawing/2014/main" id="{A97F93A9-FE47-422C-9F54-A8E54277B7A2}"/>
                  </a:ext>
                </a:extLst>
              </p:cNvPr>
              <p:cNvSpPr/>
              <p:nvPr/>
            </p:nvSpPr>
            <p:spPr>
              <a:xfrm>
                <a:off x="2367172" y="4258675"/>
                <a:ext cx="267069" cy="432264"/>
              </a:xfrm>
              <a:prstGeom prst="downArrow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350"/>
              </a:p>
            </p:txBody>
          </p:sp>
          <p:sp>
            <p:nvSpPr>
              <p:cNvPr id="23" name="Ned 4">
                <a:extLst>
                  <a:ext uri="{FF2B5EF4-FFF2-40B4-BE49-F238E27FC236}">
                    <a16:creationId xmlns:a16="http://schemas.microsoft.com/office/drawing/2014/main" id="{8CB03C58-B645-44BF-886D-287EEB5C18D9}"/>
                  </a:ext>
                </a:extLst>
              </p:cNvPr>
              <p:cNvSpPr/>
              <p:nvPr/>
            </p:nvSpPr>
            <p:spPr>
              <a:xfrm rot="10800000">
                <a:off x="8795059" y="2968057"/>
                <a:ext cx="259618" cy="399699"/>
              </a:xfrm>
              <a:prstGeom prst="downArrow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350"/>
              </a:p>
            </p:txBody>
          </p:sp>
          <p:sp>
            <p:nvSpPr>
              <p:cNvPr id="24" name="textruta 23">
                <a:extLst>
                  <a:ext uri="{FF2B5EF4-FFF2-40B4-BE49-F238E27FC236}">
                    <a16:creationId xmlns:a16="http://schemas.microsoft.com/office/drawing/2014/main" id="{EA0ABEAE-D0C8-495C-B5DE-E6CE7B839C4E}"/>
                  </a:ext>
                </a:extLst>
              </p:cNvPr>
              <p:cNvSpPr txBox="1"/>
              <p:nvPr/>
            </p:nvSpPr>
            <p:spPr>
              <a:xfrm>
                <a:off x="8258028" y="2541745"/>
                <a:ext cx="1667609" cy="308179"/>
              </a:xfrm>
              <a:prstGeom prst="rect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sz="1200" dirty="0"/>
                  <a:t>Patientenkät</a:t>
                </a:r>
              </a:p>
            </p:txBody>
          </p:sp>
          <p:sp>
            <p:nvSpPr>
              <p:cNvPr id="26" name="textruta 25">
                <a:extLst>
                  <a:ext uri="{FF2B5EF4-FFF2-40B4-BE49-F238E27FC236}">
                    <a16:creationId xmlns:a16="http://schemas.microsoft.com/office/drawing/2014/main" id="{3368E86E-C614-4561-BA27-79AD1C710314}"/>
                  </a:ext>
                </a:extLst>
              </p:cNvPr>
              <p:cNvSpPr txBox="1"/>
              <p:nvPr/>
            </p:nvSpPr>
            <p:spPr>
              <a:xfrm>
                <a:off x="5009379" y="2531520"/>
                <a:ext cx="1591553" cy="308179"/>
              </a:xfrm>
              <a:prstGeom prst="rect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sz="1200" dirty="0"/>
                  <a:t>Patientenkät</a:t>
                </a:r>
              </a:p>
            </p:txBody>
          </p:sp>
          <p:sp>
            <p:nvSpPr>
              <p:cNvPr id="27" name="textruta 26">
                <a:extLst>
                  <a:ext uri="{FF2B5EF4-FFF2-40B4-BE49-F238E27FC236}">
                    <a16:creationId xmlns:a16="http://schemas.microsoft.com/office/drawing/2014/main" id="{E7BB14F0-E72B-4F5E-8701-CDA456412992}"/>
                  </a:ext>
                </a:extLst>
              </p:cNvPr>
              <p:cNvSpPr txBox="1"/>
              <p:nvPr/>
            </p:nvSpPr>
            <p:spPr>
              <a:xfrm>
                <a:off x="6600931" y="2538071"/>
                <a:ext cx="1779537" cy="308179"/>
              </a:xfrm>
              <a:prstGeom prst="rect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sz="1200" dirty="0"/>
                  <a:t>Patientenkät</a:t>
                </a:r>
              </a:p>
            </p:txBody>
          </p:sp>
          <p:sp>
            <p:nvSpPr>
              <p:cNvPr id="30" name="textruta 29">
                <a:extLst>
                  <a:ext uri="{FF2B5EF4-FFF2-40B4-BE49-F238E27FC236}">
                    <a16:creationId xmlns:a16="http://schemas.microsoft.com/office/drawing/2014/main" id="{D1D5B516-D9C0-467F-9AE4-908DE3BC9BC3}"/>
                  </a:ext>
                </a:extLst>
              </p:cNvPr>
              <p:cNvSpPr txBox="1"/>
              <p:nvPr/>
            </p:nvSpPr>
            <p:spPr>
              <a:xfrm>
                <a:off x="2570903" y="1785785"/>
                <a:ext cx="5217299" cy="308179"/>
              </a:xfrm>
              <a:prstGeom prst="rect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sz="1200" dirty="0"/>
                  <a:t>Patientinformation om HAKIR och 1177</a:t>
                </a:r>
              </a:p>
            </p:txBody>
          </p:sp>
          <p:sp>
            <p:nvSpPr>
              <p:cNvPr id="31" name="Ned 4">
                <a:extLst>
                  <a:ext uri="{FF2B5EF4-FFF2-40B4-BE49-F238E27FC236}">
                    <a16:creationId xmlns:a16="http://schemas.microsoft.com/office/drawing/2014/main" id="{D9E867BA-7896-40DA-A249-99760544E9B9}"/>
                  </a:ext>
                </a:extLst>
              </p:cNvPr>
              <p:cNvSpPr/>
              <p:nvPr/>
            </p:nvSpPr>
            <p:spPr>
              <a:xfrm rot="16200000">
                <a:off x="2178036" y="1695482"/>
                <a:ext cx="234930" cy="502337"/>
              </a:xfrm>
              <a:prstGeom prst="downArrow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350"/>
              </a:p>
            </p:txBody>
          </p:sp>
        </p:grpSp>
        <p:grpSp>
          <p:nvGrpSpPr>
            <p:cNvPr id="50" name="Grupp 49">
              <a:extLst>
                <a:ext uri="{FF2B5EF4-FFF2-40B4-BE49-F238E27FC236}">
                  <a16:creationId xmlns:a16="http://schemas.microsoft.com/office/drawing/2014/main" id="{EA89E3E3-351F-4D17-9AB8-5DA43F5B4928}"/>
                </a:ext>
              </a:extLst>
            </p:cNvPr>
            <p:cNvGrpSpPr/>
            <p:nvPr/>
          </p:nvGrpSpPr>
          <p:grpSpPr>
            <a:xfrm>
              <a:off x="5739036" y="2202972"/>
              <a:ext cx="4611351" cy="2668953"/>
              <a:chOff x="1753298" y="1736520"/>
              <a:chExt cx="8338149" cy="4201151"/>
            </a:xfrm>
          </p:grpSpPr>
          <p:graphicFrame>
            <p:nvGraphicFramePr>
              <p:cNvPr id="51" name="Diagram 50">
                <a:extLst>
                  <a:ext uri="{FF2B5EF4-FFF2-40B4-BE49-F238E27FC236}">
                    <a16:creationId xmlns:a16="http://schemas.microsoft.com/office/drawing/2014/main" id="{39A73FA7-839E-403A-BD7B-C5684B7750A4}"/>
                  </a:ext>
                </a:extLst>
              </p:cNvPr>
              <p:cNvGraphicFramePr/>
              <p:nvPr/>
            </p:nvGraphicFramePr>
            <p:xfrm>
              <a:off x="1753298" y="1736520"/>
              <a:ext cx="8338149" cy="420115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  <p:sp>
            <p:nvSpPr>
              <p:cNvPr id="52" name="textruta 51">
                <a:extLst>
                  <a:ext uri="{FF2B5EF4-FFF2-40B4-BE49-F238E27FC236}">
                    <a16:creationId xmlns:a16="http://schemas.microsoft.com/office/drawing/2014/main" id="{56378971-7549-4759-AAD5-7DC240E5AFE8}"/>
                  </a:ext>
                </a:extLst>
              </p:cNvPr>
              <p:cNvSpPr txBox="1"/>
              <p:nvPr/>
            </p:nvSpPr>
            <p:spPr>
              <a:xfrm>
                <a:off x="1798803" y="4768891"/>
                <a:ext cx="2123578" cy="719085"/>
              </a:xfrm>
              <a:prstGeom prst="rect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sz="1200" dirty="0"/>
                  <a:t>HAKIR 001</a:t>
                </a:r>
              </a:p>
              <a:p>
                <a:r>
                  <a:rPr lang="sv-SE" sz="1200" dirty="0"/>
                  <a:t>Startformulär</a:t>
                </a:r>
              </a:p>
              <a:p>
                <a:r>
                  <a:rPr lang="sv-SE" sz="1200" dirty="0"/>
                  <a:t>Funktionsmätning</a:t>
                </a:r>
              </a:p>
            </p:txBody>
          </p:sp>
          <p:sp>
            <p:nvSpPr>
              <p:cNvPr id="53" name="textruta 52">
                <a:extLst>
                  <a:ext uri="{FF2B5EF4-FFF2-40B4-BE49-F238E27FC236}">
                    <a16:creationId xmlns:a16="http://schemas.microsoft.com/office/drawing/2014/main" id="{0F6CA93F-CF9B-4B6A-9664-5C0C37732E39}"/>
                  </a:ext>
                </a:extLst>
              </p:cNvPr>
              <p:cNvSpPr txBox="1"/>
              <p:nvPr/>
            </p:nvSpPr>
            <p:spPr>
              <a:xfrm>
                <a:off x="3679681" y="4776291"/>
                <a:ext cx="2992815" cy="719085"/>
              </a:xfrm>
              <a:prstGeom prst="rect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sz="1200" dirty="0"/>
                  <a:t>HAKIR 002 </a:t>
                </a:r>
              </a:p>
              <a:p>
                <a:r>
                  <a:rPr lang="sv-SE" sz="1200" dirty="0"/>
                  <a:t>Grundformulär</a:t>
                </a:r>
                <a:r>
                  <a:rPr lang="sv-SE" sz="1000" dirty="0"/>
                  <a:t> </a:t>
                </a:r>
                <a:r>
                  <a:rPr lang="sv-SE" sz="1200" dirty="0"/>
                  <a:t>operation, samt aktuellt utökat formulär</a:t>
                </a:r>
              </a:p>
            </p:txBody>
          </p:sp>
          <p:sp>
            <p:nvSpPr>
              <p:cNvPr id="54" name="textruta 53">
                <a:extLst>
                  <a:ext uri="{FF2B5EF4-FFF2-40B4-BE49-F238E27FC236}">
                    <a16:creationId xmlns:a16="http://schemas.microsoft.com/office/drawing/2014/main" id="{C05C2291-ABE8-4D9B-95A3-97DBF8047C3F}"/>
                  </a:ext>
                </a:extLst>
              </p:cNvPr>
              <p:cNvSpPr txBox="1"/>
              <p:nvPr/>
            </p:nvSpPr>
            <p:spPr>
              <a:xfrm>
                <a:off x="1872350" y="2506518"/>
                <a:ext cx="1665102" cy="308179"/>
              </a:xfrm>
              <a:prstGeom prst="rect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sz="1200" dirty="0"/>
                  <a:t>Patientenkät</a:t>
                </a:r>
              </a:p>
            </p:txBody>
          </p:sp>
          <p:sp>
            <p:nvSpPr>
              <p:cNvPr id="56" name="Ned 4">
                <a:extLst>
                  <a:ext uri="{FF2B5EF4-FFF2-40B4-BE49-F238E27FC236}">
                    <a16:creationId xmlns:a16="http://schemas.microsoft.com/office/drawing/2014/main" id="{22F525B9-D07F-4F87-A9EC-FA0919728293}"/>
                  </a:ext>
                </a:extLst>
              </p:cNvPr>
              <p:cNvSpPr/>
              <p:nvPr/>
            </p:nvSpPr>
            <p:spPr>
              <a:xfrm>
                <a:off x="4101506" y="4254093"/>
                <a:ext cx="255479" cy="436019"/>
              </a:xfrm>
              <a:prstGeom prst="downArrow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350"/>
              </a:p>
            </p:txBody>
          </p:sp>
          <p:sp>
            <p:nvSpPr>
              <p:cNvPr id="57" name="Ned 4">
                <a:extLst>
                  <a:ext uri="{FF2B5EF4-FFF2-40B4-BE49-F238E27FC236}">
                    <a16:creationId xmlns:a16="http://schemas.microsoft.com/office/drawing/2014/main" id="{79D2D324-4E46-4E28-AAB5-851613E63A54}"/>
                  </a:ext>
                </a:extLst>
              </p:cNvPr>
              <p:cNvSpPr/>
              <p:nvPr/>
            </p:nvSpPr>
            <p:spPr>
              <a:xfrm rot="10800000">
                <a:off x="5609806" y="2978337"/>
                <a:ext cx="255476" cy="399687"/>
              </a:xfrm>
              <a:prstGeom prst="downArrow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350"/>
              </a:p>
            </p:txBody>
          </p:sp>
          <p:sp>
            <p:nvSpPr>
              <p:cNvPr id="58" name="Ned 4">
                <a:extLst>
                  <a:ext uri="{FF2B5EF4-FFF2-40B4-BE49-F238E27FC236}">
                    <a16:creationId xmlns:a16="http://schemas.microsoft.com/office/drawing/2014/main" id="{E13C0F1C-E47B-4EF9-B049-3E6DF994277A}"/>
                  </a:ext>
                </a:extLst>
              </p:cNvPr>
              <p:cNvSpPr/>
              <p:nvPr/>
            </p:nvSpPr>
            <p:spPr>
              <a:xfrm rot="10800000">
                <a:off x="7338166" y="2978339"/>
                <a:ext cx="255477" cy="399685"/>
              </a:xfrm>
              <a:prstGeom prst="downArrow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350"/>
              </a:p>
            </p:txBody>
          </p:sp>
          <p:sp>
            <p:nvSpPr>
              <p:cNvPr id="59" name="Ned 4">
                <a:extLst>
                  <a:ext uri="{FF2B5EF4-FFF2-40B4-BE49-F238E27FC236}">
                    <a16:creationId xmlns:a16="http://schemas.microsoft.com/office/drawing/2014/main" id="{99A30A86-33D9-4702-93F6-6F5705C2107E}"/>
                  </a:ext>
                </a:extLst>
              </p:cNvPr>
              <p:cNvSpPr/>
              <p:nvPr/>
            </p:nvSpPr>
            <p:spPr>
              <a:xfrm>
                <a:off x="2397509" y="4238329"/>
                <a:ext cx="255479" cy="454825"/>
              </a:xfrm>
              <a:prstGeom prst="downArrow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350"/>
              </a:p>
            </p:txBody>
          </p:sp>
          <p:sp>
            <p:nvSpPr>
              <p:cNvPr id="61" name="textruta 60">
                <a:extLst>
                  <a:ext uri="{FF2B5EF4-FFF2-40B4-BE49-F238E27FC236}">
                    <a16:creationId xmlns:a16="http://schemas.microsoft.com/office/drawing/2014/main" id="{D8AEC1C2-32D8-42E6-BB6A-AA994336D52E}"/>
                  </a:ext>
                </a:extLst>
              </p:cNvPr>
              <p:cNvSpPr txBox="1"/>
              <p:nvPr/>
            </p:nvSpPr>
            <p:spPr>
              <a:xfrm>
                <a:off x="8361213" y="2541745"/>
                <a:ext cx="1667610" cy="308179"/>
              </a:xfrm>
              <a:prstGeom prst="rect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sz="1200" dirty="0"/>
                  <a:t>Patientenkät</a:t>
                </a:r>
              </a:p>
            </p:txBody>
          </p:sp>
          <p:sp>
            <p:nvSpPr>
              <p:cNvPr id="62" name="textruta 61">
                <a:extLst>
                  <a:ext uri="{FF2B5EF4-FFF2-40B4-BE49-F238E27FC236}">
                    <a16:creationId xmlns:a16="http://schemas.microsoft.com/office/drawing/2014/main" id="{2EB101E5-F909-4B2E-9F6A-D21BA6FBC6A4}"/>
                  </a:ext>
                </a:extLst>
              </p:cNvPr>
              <p:cNvSpPr txBox="1"/>
              <p:nvPr/>
            </p:nvSpPr>
            <p:spPr>
              <a:xfrm>
                <a:off x="5009378" y="2531520"/>
                <a:ext cx="1591553" cy="308179"/>
              </a:xfrm>
              <a:prstGeom prst="rect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sz="1200" dirty="0"/>
                  <a:t>Patientenkät</a:t>
                </a:r>
              </a:p>
            </p:txBody>
          </p:sp>
          <p:sp>
            <p:nvSpPr>
              <p:cNvPr id="63" name="textruta 62">
                <a:extLst>
                  <a:ext uri="{FF2B5EF4-FFF2-40B4-BE49-F238E27FC236}">
                    <a16:creationId xmlns:a16="http://schemas.microsoft.com/office/drawing/2014/main" id="{C9439443-8CF9-4C4F-9BEE-800C66CDF6D4}"/>
                  </a:ext>
                </a:extLst>
              </p:cNvPr>
              <p:cNvSpPr txBox="1"/>
              <p:nvPr/>
            </p:nvSpPr>
            <p:spPr>
              <a:xfrm>
                <a:off x="6771626" y="2538071"/>
                <a:ext cx="1644628" cy="308179"/>
              </a:xfrm>
              <a:prstGeom prst="rect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sz="1200" dirty="0"/>
                  <a:t>Patientenkät</a:t>
                </a:r>
              </a:p>
            </p:txBody>
          </p:sp>
          <p:sp>
            <p:nvSpPr>
              <p:cNvPr id="64" name="textruta 63">
                <a:extLst>
                  <a:ext uri="{FF2B5EF4-FFF2-40B4-BE49-F238E27FC236}">
                    <a16:creationId xmlns:a16="http://schemas.microsoft.com/office/drawing/2014/main" id="{C4D95E35-045F-46EC-A8F1-BA2CBDD11D2A}"/>
                  </a:ext>
                </a:extLst>
              </p:cNvPr>
              <p:cNvSpPr txBox="1"/>
              <p:nvPr/>
            </p:nvSpPr>
            <p:spPr>
              <a:xfrm>
                <a:off x="2570902" y="1785785"/>
                <a:ext cx="5217299" cy="308179"/>
              </a:xfrm>
              <a:prstGeom prst="rect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sz="1200" dirty="0"/>
                  <a:t>Patientinformation om HAKIR och 1177</a:t>
                </a:r>
              </a:p>
            </p:txBody>
          </p:sp>
          <p:sp>
            <p:nvSpPr>
              <p:cNvPr id="65" name="Ned 4">
                <a:extLst>
                  <a:ext uri="{FF2B5EF4-FFF2-40B4-BE49-F238E27FC236}">
                    <a16:creationId xmlns:a16="http://schemas.microsoft.com/office/drawing/2014/main" id="{0B539E2F-8931-4116-A9D7-A4484CA6515B}"/>
                  </a:ext>
                </a:extLst>
              </p:cNvPr>
              <p:cNvSpPr/>
              <p:nvPr/>
            </p:nvSpPr>
            <p:spPr>
              <a:xfrm rot="16200000">
                <a:off x="2174337" y="1679542"/>
                <a:ext cx="227532" cy="527028"/>
              </a:xfrm>
              <a:prstGeom prst="downArrow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350"/>
              </a:p>
            </p:txBody>
          </p:sp>
        </p:grpSp>
      </p:grpSp>
      <p:sp>
        <p:nvSpPr>
          <p:cNvPr id="66" name="textruta 65">
            <a:extLst>
              <a:ext uri="{FF2B5EF4-FFF2-40B4-BE49-F238E27FC236}">
                <a16:creationId xmlns:a16="http://schemas.microsoft.com/office/drawing/2014/main" id="{EF5B5D31-F337-4F63-B50D-3A15D62791BF}"/>
              </a:ext>
            </a:extLst>
          </p:cNvPr>
          <p:cNvSpPr txBox="1"/>
          <p:nvPr/>
        </p:nvSpPr>
        <p:spPr>
          <a:xfrm>
            <a:off x="9372600" y="4579619"/>
            <a:ext cx="1402195" cy="276999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v-SE" sz="1200" dirty="0"/>
              <a:t>Funktionsmätning</a:t>
            </a:r>
          </a:p>
        </p:txBody>
      </p:sp>
      <p:sp>
        <p:nvSpPr>
          <p:cNvPr id="67" name="textruta 66">
            <a:extLst>
              <a:ext uri="{FF2B5EF4-FFF2-40B4-BE49-F238E27FC236}">
                <a16:creationId xmlns:a16="http://schemas.microsoft.com/office/drawing/2014/main" id="{847A3CA3-6540-481A-9401-EEE0B09F5CF9}"/>
              </a:ext>
            </a:extLst>
          </p:cNvPr>
          <p:cNvSpPr txBox="1"/>
          <p:nvPr/>
        </p:nvSpPr>
        <p:spPr>
          <a:xfrm>
            <a:off x="10669028" y="4581017"/>
            <a:ext cx="1402194" cy="276999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v-SE" sz="1200" dirty="0"/>
              <a:t>Funktionsmätning</a:t>
            </a:r>
          </a:p>
        </p:txBody>
      </p:sp>
      <p:sp>
        <p:nvSpPr>
          <p:cNvPr id="86" name="Ned 4">
            <a:extLst>
              <a:ext uri="{FF2B5EF4-FFF2-40B4-BE49-F238E27FC236}">
                <a16:creationId xmlns:a16="http://schemas.microsoft.com/office/drawing/2014/main" id="{BA301289-8D64-4AB2-849A-FCDD56AD50F0}"/>
              </a:ext>
            </a:extLst>
          </p:cNvPr>
          <p:cNvSpPr/>
          <p:nvPr/>
        </p:nvSpPr>
        <p:spPr>
          <a:xfrm rot="10800000">
            <a:off x="6388385" y="2908678"/>
            <a:ext cx="178528" cy="337134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87" name="Ned 4">
            <a:extLst>
              <a:ext uri="{FF2B5EF4-FFF2-40B4-BE49-F238E27FC236}">
                <a16:creationId xmlns:a16="http://schemas.microsoft.com/office/drawing/2014/main" id="{BD202A6F-03C7-4081-9745-BAD95FA98B87}"/>
              </a:ext>
            </a:extLst>
          </p:cNvPr>
          <p:cNvSpPr/>
          <p:nvPr/>
        </p:nvSpPr>
        <p:spPr>
          <a:xfrm>
            <a:off x="11149854" y="4072638"/>
            <a:ext cx="178526" cy="374625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88" name="Ned 4">
            <a:extLst>
              <a:ext uri="{FF2B5EF4-FFF2-40B4-BE49-F238E27FC236}">
                <a16:creationId xmlns:a16="http://schemas.microsoft.com/office/drawing/2014/main" id="{821FB0CF-4C2D-47A9-ABD5-E9F30A5B6615}"/>
              </a:ext>
            </a:extLst>
          </p:cNvPr>
          <p:cNvSpPr/>
          <p:nvPr/>
        </p:nvSpPr>
        <p:spPr>
          <a:xfrm>
            <a:off x="10103546" y="4072640"/>
            <a:ext cx="178528" cy="378966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89" name="Ned 4">
            <a:extLst>
              <a:ext uri="{FF2B5EF4-FFF2-40B4-BE49-F238E27FC236}">
                <a16:creationId xmlns:a16="http://schemas.microsoft.com/office/drawing/2014/main" id="{82640BAC-45FA-430C-AA4F-0F25A22E93F3}"/>
              </a:ext>
            </a:extLst>
          </p:cNvPr>
          <p:cNvSpPr/>
          <p:nvPr/>
        </p:nvSpPr>
        <p:spPr>
          <a:xfrm rot="10800000">
            <a:off x="11080144" y="2917555"/>
            <a:ext cx="178526" cy="328249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DCD6083-D455-41AB-A414-2AE23F8AC9BA}"/>
              </a:ext>
            </a:extLst>
          </p:cNvPr>
          <p:cNvSpPr txBox="1"/>
          <p:nvPr/>
        </p:nvSpPr>
        <p:spPr>
          <a:xfrm>
            <a:off x="10999327" y="1801368"/>
            <a:ext cx="986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accent1">
                    <a:lumMod val="75000"/>
                  </a:schemeClr>
                </a:solidFill>
              </a:rPr>
              <a:t>UTÖKAD</a:t>
            </a:r>
          </a:p>
        </p:txBody>
      </p:sp>
      <p:sp>
        <p:nvSpPr>
          <p:cNvPr id="43" name="textruta 42">
            <a:extLst>
              <a:ext uri="{FF2B5EF4-FFF2-40B4-BE49-F238E27FC236}">
                <a16:creationId xmlns:a16="http://schemas.microsoft.com/office/drawing/2014/main" id="{A9FC48AA-CDD9-4F21-B950-2C9A6D68404F}"/>
              </a:ext>
            </a:extLst>
          </p:cNvPr>
          <p:cNvSpPr txBox="1"/>
          <p:nvPr/>
        </p:nvSpPr>
        <p:spPr>
          <a:xfrm>
            <a:off x="5116687" y="1816608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accent1">
                    <a:lumMod val="75000"/>
                  </a:schemeClr>
                </a:solidFill>
              </a:rPr>
              <a:t>GRUND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: rundade hörn 5"/>
          <p:cNvSpPr/>
          <p:nvPr/>
        </p:nvSpPr>
        <p:spPr>
          <a:xfrm>
            <a:off x="623372" y="1499636"/>
            <a:ext cx="1571192" cy="114559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b="1" dirty="0">
                <a:solidFill>
                  <a:schemeClr val="tx1"/>
                </a:solidFill>
              </a:rPr>
              <a:t>Operationsanmälan</a:t>
            </a:r>
          </a:p>
        </p:txBody>
      </p:sp>
      <p:sp>
        <p:nvSpPr>
          <p:cNvPr id="7" name="Rektangel: rundade hörn 6"/>
          <p:cNvSpPr/>
          <p:nvPr/>
        </p:nvSpPr>
        <p:spPr>
          <a:xfrm>
            <a:off x="2914663" y="1508988"/>
            <a:ext cx="1609222" cy="114559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b="1" dirty="0">
                <a:solidFill>
                  <a:schemeClr val="tx1"/>
                </a:solidFill>
              </a:rPr>
              <a:t>Patientinformations-broschyr samt information om 1177</a:t>
            </a:r>
          </a:p>
        </p:txBody>
      </p:sp>
      <p:sp>
        <p:nvSpPr>
          <p:cNvPr id="10" name="Rektangel: rundade hörn 9"/>
          <p:cNvSpPr/>
          <p:nvPr/>
        </p:nvSpPr>
        <p:spPr>
          <a:xfrm>
            <a:off x="5259439" y="1508988"/>
            <a:ext cx="1639996" cy="114559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b="1" dirty="0">
                <a:solidFill>
                  <a:schemeClr val="tx1"/>
                </a:solidFill>
              </a:rPr>
              <a:t>Registrera 001 Startformulär i 3C och skicka preoperativ enkät</a:t>
            </a:r>
          </a:p>
        </p:txBody>
      </p:sp>
      <p:sp>
        <p:nvSpPr>
          <p:cNvPr id="11" name="Rektangel: rundade hörn 10"/>
          <p:cNvSpPr/>
          <p:nvPr/>
        </p:nvSpPr>
        <p:spPr>
          <a:xfrm>
            <a:off x="9983543" y="1499636"/>
            <a:ext cx="1743670" cy="114559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b="1" dirty="0">
                <a:solidFill>
                  <a:schemeClr val="tx1"/>
                </a:solidFill>
              </a:rPr>
              <a:t>Automatiskt utskick av enkät till patient via 1177, 3 veckor samt 3 och 12 månader efter operation</a:t>
            </a:r>
          </a:p>
        </p:txBody>
      </p:sp>
      <p:cxnSp>
        <p:nvCxnSpPr>
          <p:cNvPr id="24" name="Rak pilkoppling 23"/>
          <p:cNvCxnSpPr/>
          <p:nvPr/>
        </p:nvCxnSpPr>
        <p:spPr>
          <a:xfrm>
            <a:off x="2185420" y="2081784"/>
            <a:ext cx="2651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pilkoppling 24"/>
          <p:cNvCxnSpPr/>
          <p:nvPr/>
        </p:nvCxnSpPr>
        <p:spPr>
          <a:xfrm>
            <a:off x="4523885" y="2081784"/>
            <a:ext cx="2651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pilkoppling 27"/>
          <p:cNvCxnSpPr/>
          <p:nvPr/>
        </p:nvCxnSpPr>
        <p:spPr>
          <a:xfrm>
            <a:off x="6899435" y="2069889"/>
            <a:ext cx="2651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pilkoppling 28"/>
          <p:cNvCxnSpPr/>
          <p:nvPr/>
        </p:nvCxnSpPr>
        <p:spPr>
          <a:xfrm>
            <a:off x="9324245" y="2081784"/>
            <a:ext cx="2651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ubrik 51"/>
          <p:cNvSpPr>
            <a:spLocks noGrp="1"/>
          </p:cNvSpPr>
          <p:nvPr>
            <p:ph type="title"/>
          </p:nvPr>
        </p:nvSpPr>
        <p:spPr>
          <a:xfrm>
            <a:off x="268034" y="239410"/>
            <a:ext cx="11152632" cy="763521"/>
          </a:xfrm>
        </p:spPr>
        <p:txBody>
          <a:bodyPr>
            <a:normAutofit/>
          </a:bodyPr>
          <a:lstStyle/>
          <a:p>
            <a:r>
              <a:rPr lang="sv-SE" sz="3600" dirty="0">
                <a:solidFill>
                  <a:schemeClr val="accent1">
                    <a:lumMod val="50000"/>
                  </a:schemeClr>
                </a:solidFill>
              </a:rPr>
              <a:t>HAKIR Grundregistrering arbetsflöde</a:t>
            </a:r>
          </a:p>
        </p:txBody>
      </p:sp>
      <p:pic>
        <p:nvPicPr>
          <p:cNvPr id="53" name="Bild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53835" y="0"/>
            <a:ext cx="1629410" cy="94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ruta 53"/>
          <p:cNvSpPr txBox="1"/>
          <p:nvPr/>
        </p:nvSpPr>
        <p:spPr>
          <a:xfrm>
            <a:off x="10934925" y="6618033"/>
            <a:ext cx="12586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/>
              <a:t>Annika Elmstedt 22-12-01</a:t>
            </a:r>
          </a:p>
        </p:txBody>
      </p:sp>
      <p:sp>
        <p:nvSpPr>
          <p:cNvPr id="36" name="Rektangel: rundade hörn 35">
            <a:extLst>
              <a:ext uri="{FF2B5EF4-FFF2-40B4-BE49-F238E27FC236}">
                <a16:creationId xmlns:a16="http://schemas.microsoft.com/office/drawing/2014/main" id="{34DBC610-A6D1-4678-BF72-9BC277D3D0F8}"/>
              </a:ext>
            </a:extLst>
          </p:cNvPr>
          <p:cNvSpPr/>
          <p:nvPr/>
        </p:nvSpPr>
        <p:spPr>
          <a:xfrm>
            <a:off x="7597144" y="1508988"/>
            <a:ext cx="1727101" cy="114559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b="1" dirty="0">
                <a:solidFill>
                  <a:schemeClr val="tx1"/>
                </a:solidFill>
              </a:rPr>
              <a:t>Registrera 002 Grundformulär operation i 3C</a:t>
            </a:r>
          </a:p>
        </p:txBody>
      </p:sp>
      <p:sp>
        <p:nvSpPr>
          <p:cNvPr id="39" name="Rektangel: rundade hörn 38">
            <a:extLst>
              <a:ext uri="{FF2B5EF4-FFF2-40B4-BE49-F238E27FC236}">
                <a16:creationId xmlns:a16="http://schemas.microsoft.com/office/drawing/2014/main" id="{4F813770-D2B1-4512-AF26-E052698616B6}"/>
              </a:ext>
            </a:extLst>
          </p:cNvPr>
          <p:cNvSpPr/>
          <p:nvPr/>
        </p:nvSpPr>
        <p:spPr>
          <a:xfrm>
            <a:off x="265637" y="3748875"/>
            <a:ext cx="11717608" cy="22938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b="1" dirty="0">
              <a:solidFill>
                <a:schemeClr val="tx1"/>
              </a:solidFill>
            </a:endParaRPr>
          </a:p>
          <a:p>
            <a:pPr algn="ctr"/>
            <a:endParaRPr lang="sv-SE" sz="1200" b="1" dirty="0">
              <a:solidFill>
                <a:schemeClr val="tx1"/>
              </a:solidFill>
            </a:endParaRPr>
          </a:p>
          <a:p>
            <a:pPr algn="ctr"/>
            <a:r>
              <a:rPr lang="sv-SE" sz="1200" b="1" dirty="0">
                <a:solidFill>
                  <a:schemeClr val="tx1"/>
                </a:solidFill>
              </a:rPr>
              <a:t>Lokal HAKIR-koordinator</a:t>
            </a:r>
          </a:p>
          <a:p>
            <a:pPr algn="ctr"/>
            <a:r>
              <a:rPr lang="sv-SE" sz="1200" dirty="0">
                <a:solidFill>
                  <a:schemeClr val="tx1"/>
                </a:solidFill>
              </a:rPr>
              <a:t>Övergripande ansvar för att registreringen fungerar på de olika enheterna</a:t>
            </a:r>
          </a:p>
          <a:p>
            <a:pPr algn="ctr"/>
            <a:r>
              <a:rPr lang="sv-SE" sz="1200" dirty="0">
                <a:solidFill>
                  <a:schemeClr val="tx1"/>
                </a:solidFill>
              </a:rPr>
              <a:t>Tillhandahålla patientinformationsbroschyrer med kontaktuppgifter till lokal koordinator samt övrigt informationsmaterial</a:t>
            </a:r>
          </a:p>
          <a:p>
            <a:pPr algn="ctr"/>
            <a:r>
              <a:rPr lang="sv-SE" sz="1200" dirty="0">
                <a:solidFill>
                  <a:schemeClr val="tx1"/>
                </a:solidFill>
              </a:rPr>
              <a:t>Support till medarbetare och patienter</a:t>
            </a:r>
          </a:p>
          <a:p>
            <a:pPr algn="ctr"/>
            <a:r>
              <a:rPr lang="sv-SE" sz="1200" dirty="0">
                <a:solidFill>
                  <a:schemeClr val="tx1"/>
                </a:solidFill>
              </a:rPr>
              <a:t>Introduktion av nya användare på enheten</a:t>
            </a:r>
          </a:p>
          <a:p>
            <a:pPr algn="ctr"/>
            <a:r>
              <a:rPr lang="sv-SE" sz="1200" dirty="0">
                <a:solidFill>
                  <a:schemeClr val="tx1"/>
                </a:solidFill>
              </a:rPr>
              <a:t>Enhetens kontaktperson mot nationell koordinator. Ta emot och sprida information på enheten</a:t>
            </a:r>
          </a:p>
          <a:p>
            <a:pPr algn="ctr"/>
            <a:r>
              <a:rPr lang="sv-SE" sz="1200" dirty="0">
                <a:solidFill>
                  <a:schemeClr val="tx1"/>
                </a:solidFill>
              </a:rPr>
              <a:t>Hantering av enhetens behörigheter. Genomgång av behörighetslistor månadsvis</a:t>
            </a:r>
          </a:p>
          <a:p>
            <a:pPr algn="ctr"/>
            <a:r>
              <a:rPr lang="sv-SE" sz="1200" dirty="0">
                <a:solidFill>
                  <a:schemeClr val="tx1"/>
                </a:solidFill>
              </a:rPr>
              <a:t>Rapportering av täckningsgrad månadsvis</a:t>
            </a:r>
          </a:p>
          <a:p>
            <a:pPr algn="ctr"/>
            <a:r>
              <a:rPr lang="sv-SE" sz="1200" dirty="0">
                <a:solidFill>
                  <a:schemeClr val="tx1"/>
                </a:solidFill>
              </a:rPr>
              <a:t>Förvaring, arkivering och gallring av eventuella pappersformulär</a:t>
            </a:r>
          </a:p>
          <a:p>
            <a:pPr algn="ctr"/>
            <a:endParaRPr lang="sv-SE" sz="1200" dirty="0">
              <a:solidFill>
                <a:schemeClr val="tx1"/>
              </a:solidFill>
            </a:endParaRPr>
          </a:p>
          <a:p>
            <a:pPr algn="ctr"/>
            <a:endParaRPr lang="sv-S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279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2037</TotalTime>
  <Words>1227</Words>
  <Application>Microsoft Office PowerPoint</Application>
  <PresentationFormat>Bredbild</PresentationFormat>
  <Paragraphs>283</Paragraphs>
  <Slides>24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Lucida Handwriting</vt:lpstr>
      <vt:lpstr>Tahoma</vt:lpstr>
      <vt:lpstr>Office-tema</vt:lpstr>
      <vt:lpstr>PowerPoint-presentation</vt:lpstr>
      <vt:lpstr>HAKIR-Handkirurgiskt kvalitetsregister  </vt:lpstr>
      <vt:lpstr>PowerPoint-presentation</vt:lpstr>
      <vt:lpstr>HAKIR är ett nationellt kvalitetsregister</vt:lpstr>
      <vt:lpstr>HAKIR Syfte och mål</vt:lpstr>
      <vt:lpstr>PowerPoint-presentation</vt:lpstr>
      <vt:lpstr>HAKIR har två nivåer</vt:lpstr>
      <vt:lpstr>PowerPoint-presentation</vt:lpstr>
      <vt:lpstr>HAKIR Grundregistrering arbetsflöde</vt:lpstr>
      <vt:lpstr>Våra enkäter</vt:lpstr>
      <vt:lpstr>PowerPoint-presentation</vt:lpstr>
      <vt:lpstr>PowerPoint-presentation</vt:lpstr>
      <vt:lpstr>Utökad registrering 2024</vt:lpstr>
      <vt:lpstr>Information viktig!</vt:lpstr>
      <vt:lpstr>PowerPoint-presentation</vt:lpstr>
      <vt:lpstr>Under fliken ”För patienter” finner ni information som riktar sig till våra patienter  Denna information kan med fördel användas för att öka patienternas delaktighet i fördjupade resonemang kring vård och behandling</vt:lpstr>
      <vt:lpstr>Årsrapporter</vt:lpstr>
      <vt:lpstr>Utdatarapporterna Vid årets slut 2023 hade totalt 191346 operationer registrerats</vt:lpstr>
      <vt:lpstr>Månadsrapport</vt:lpstr>
      <vt:lpstr>Registerforskning</vt:lpstr>
      <vt:lpstr> HAKIR Rehab Funktionsuppföljning Mätmanualer, gemensam standard, valitt och reliabelt statustagande Samverkan kring rehabprogram, informationsmaterial, bedömningsinstrument mm</vt:lpstr>
      <vt:lpstr>Mätmanualerna</vt:lpstr>
      <vt:lpstr>HAKIR gör nytta!</vt:lpstr>
      <vt:lpstr>TACK!  Marianne Arner Registerhållare  Annika Elmstedt  Nationell registerkoordinator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Annika Elmstedt</dc:creator>
  <cp:lastModifiedBy>Annika Elmstedt</cp:lastModifiedBy>
  <cp:revision>146</cp:revision>
  <dcterms:created xsi:type="dcterms:W3CDTF">2021-06-24T11:23:23Z</dcterms:created>
  <dcterms:modified xsi:type="dcterms:W3CDTF">2024-03-11T12:00:44Z</dcterms:modified>
</cp:coreProperties>
</file>